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
  </p:notesMasterIdLst>
  <p:sldIdLst>
    <p:sldId id="299"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6B900"/>
    <a:srgbClr val="4F81BD"/>
    <a:srgbClr val="DDDEE0"/>
    <a:srgbClr val="E7EBEC"/>
    <a:srgbClr val="081930"/>
    <a:srgbClr val="3B77C5"/>
    <a:srgbClr val="F7970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370" autoAdjust="0"/>
  </p:normalViewPr>
  <p:slideViewPr>
    <p:cSldViewPr>
      <p:cViewPr varScale="1">
        <p:scale>
          <a:sx n="71" d="100"/>
          <a:sy n="71" d="100"/>
        </p:scale>
        <p:origin x="3564" y="90"/>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2025/9/14</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526-306E-4CD2-AFEC-8F1EF488C64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F3CB65-6B41-4F0F-A0F2-BF940676BBB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F739D2-D8FD-467B-8F66-C5486A6305D0}"/>
              </a:ext>
            </a:extLst>
          </p:cNvPr>
          <p:cNvSpPr>
            <a:spLocks noGrp="1"/>
          </p:cNvSpPr>
          <p:nvPr>
            <p:ph type="dt" sz="half" idx="10"/>
          </p:nvPr>
        </p:nvSpPr>
        <p:spPr/>
        <p:txBody>
          <a:bodyPr/>
          <a:lstStyle/>
          <a:p>
            <a:pPr>
              <a:defRPr/>
            </a:pPr>
            <a:fld id="{C07978E3-3F75-4A0D-94BD-8754002B412E}" type="datetime1">
              <a:rPr lang="ja-JP" altLang="en-US" smtClean="0"/>
              <a:pPr>
                <a:defRPr/>
              </a:pPr>
              <a:t>2025/9/14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933C760-A7FB-49B2-A7ED-1BF4E22E02AA}"/>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B115B684-9DDD-4185-BB16-3FF4889DE88F}"/>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01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F4818-7975-4F1C-A14B-86B9AAF0C9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469342-96F2-42C6-929B-2BFF781AEC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F1B54-98E5-4B66-9DDA-C7B0EDBB590A}"/>
              </a:ext>
            </a:extLst>
          </p:cNvPr>
          <p:cNvSpPr>
            <a:spLocks noGrp="1"/>
          </p:cNvSpPr>
          <p:nvPr>
            <p:ph type="dt" sz="half" idx="10"/>
          </p:nvPr>
        </p:nvSpPr>
        <p:spPr/>
        <p:txBody>
          <a:bodyPr/>
          <a:lstStyle/>
          <a:p>
            <a:pPr>
              <a:defRPr/>
            </a:pPr>
            <a:fld id="{F4988144-94EE-4D30-9361-6000D8699E60}" type="datetime1">
              <a:rPr lang="ja-JP" altLang="en-US" smtClean="0"/>
              <a:pPr>
                <a:defRPr/>
              </a:pPr>
              <a:t>2025/9/14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18F69401-3E42-40A1-BD9C-4A801E5E8F7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7DDB4CB-42B8-4D02-AE73-D764F6884582}"/>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619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D5C14-1911-4358-98CE-5AC602F7CB4B}"/>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9781F7-45F3-46A8-B6BC-4C83FA49B61C}"/>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98A5B-444E-4A57-B623-8CB8A52CD475}"/>
              </a:ext>
            </a:extLst>
          </p:cNvPr>
          <p:cNvSpPr>
            <a:spLocks noGrp="1"/>
          </p:cNvSpPr>
          <p:nvPr>
            <p:ph type="dt" sz="half" idx="10"/>
          </p:nvPr>
        </p:nvSpPr>
        <p:spPr/>
        <p:txBody>
          <a:bodyPr/>
          <a:lstStyle/>
          <a:p>
            <a:pPr>
              <a:defRPr/>
            </a:pPr>
            <a:fld id="{B9AA9BE7-304D-4DF5-9736-3527E2E07CC4}" type="datetime1">
              <a:rPr lang="ja-JP" altLang="en-US" smtClean="0"/>
              <a:pPr>
                <a:defRPr/>
              </a:pPr>
              <a:t>2025/9/14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CE1BFB57-3D2A-4326-BD75-D303C142148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20F0974-8C3F-49BB-8332-55D1BB3FFA05}"/>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113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C64F-36BA-4011-BD20-087A2C65F6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0F2F94-F11E-431F-8217-92402D131C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86004-A97C-43ED-B22D-B7C83E8FA701}"/>
              </a:ext>
            </a:extLst>
          </p:cNvPr>
          <p:cNvSpPr>
            <a:spLocks noGrp="1"/>
          </p:cNvSpPr>
          <p:nvPr>
            <p:ph type="dt" sz="half" idx="10"/>
          </p:nvPr>
        </p:nvSpPr>
        <p:spPr/>
        <p:txBody>
          <a:bodyPr/>
          <a:lstStyle/>
          <a:p>
            <a:pPr>
              <a:defRPr/>
            </a:pPr>
            <a:fld id="{A18075BB-3CD5-4CA7-A691-D3E6921D0F2F}" type="datetime1">
              <a:rPr lang="ja-JP" altLang="en-US" smtClean="0"/>
              <a:pPr>
                <a:defRPr/>
              </a:pPr>
              <a:t>2025/9/14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8D726F8-9C59-47B7-AA10-B4F1DBE97D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0F50FABA-6ED4-40A7-A530-A6F8C22578E1}"/>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262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BE1BA-F237-4B30-84E3-659F5422E079}"/>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AAB8C0-A74C-493C-9BF5-7032F0AD43CD}"/>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4CD50-2372-4C58-9453-39AA1DAF2F64}"/>
              </a:ext>
            </a:extLst>
          </p:cNvPr>
          <p:cNvSpPr>
            <a:spLocks noGrp="1"/>
          </p:cNvSpPr>
          <p:nvPr>
            <p:ph type="dt" sz="half" idx="10"/>
          </p:nvPr>
        </p:nvSpPr>
        <p:spPr/>
        <p:txBody>
          <a:bodyPr/>
          <a:lstStyle/>
          <a:p>
            <a:pPr>
              <a:defRPr/>
            </a:pPr>
            <a:fld id="{087999A7-B118-4595-8F5D-3EA4785052C5}" type="datetime1">
              <a:rPr lang="ja-JP" altLang="en-US" smtClean="0"/>
              <a:pPr>
                <a:defRPr/>
              </a:pPr>
              <a:t>2025/9/14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69EA8E-AC8B-46B8-B599-96A7D1027AF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19C6D3C8-9737-43F8-A180-DBE9DBA96E7F}"/>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284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B602F-9AF5-4FF2-8A41-EFF0B6E2C2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0180C-5179-407F-9A7E-4FFFFCBE8BE4}"/>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0515C6-0D0B-4BB7-8853-276A52745DA2}"/>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8B6D2D-E080-4767-AC21-4CC86AEB9682}"/>
              </a:ext>
            </a:extLst>
          </p:cNvPr>
          <p:cNvSpPr>
            <a:spLocks noGrp="1"/>
          </p:cNvSpPr>
          <p:nvPr>
            <p:ph type="dt" sz="half" idx="10"/>
          </p:nvPr>
        </p:nvSpPr>
        <p:spPr/>
        <p:txBody>
          <a:bodyPr/>
          <a:lstStyle/>
          <a:p>
            <a:pPr>
              <a:defRPr/>
            </a:pPr>
            <a:fld id="{2A8EE726-064D-4A7A-87F8-C255F47775DA}" type="datetime1">
              <a:rPr lang="ja-JP" altLang="en-US" smtClean="0"/>
              <a:pPr>
                <a:defRPr/>
              </a:pPr>
              <a:t>2025/9/14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9105C7C7-66BF-4E5A-9698-48F4386BA0AC}"/>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43C569A-4323-466F-AA29-91FE89563C6B}"/>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8742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68BCA-8874-4C60-9381-DD81588DC092}"/>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2D81E-635F-40C0-8FC3-62D84D2E8021}"/>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356152-9972-4A02-82AF-3B1221F8A69A}"/>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BCFA90-69D0-43CA-B9C8-EC1CCBA1E86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8B8A2-7595-4FC0-90A6-F4101CF7D521}"/>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26DEC3-3475-480B-AEEC-7B126D3038B7}"/>
              </a:ext>
            </a:extLst>
          </p:cNvPr>
          <p:cNvSpPr>
            <a:spLocks noGrp="1"/>
          </p:cNvSpPr>
          <p:nvPr>
            <p:ph type="dt" sz="half" idx="10"/>
          </p:nvPr>
        </p:nvSpPr>
        <p:spPr/>
        <p:txBody>
          <a:bodyPr/>
          <a:lstStyle/>
          <a:p>
            <a:pPr>
              <a:defRPr/>
            </a:pPr>
            <a:fld id="{A5861FEA-1BE4-4962-8DDE-A5D55E7527A9}" type="datetime1">
              <a:rPr lang="ja-JP" altLang="en-US" smtClean="0"/>
              <a:pPr>
                <a:defRPr/>
              </a:pPr>
              <a:t>2025/9/14</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1479D804-F8FE-49F9-B0E5-286E9F0D11E2}"/>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2697BE42-E8F8-47CB-9598-2131BD997702}"/>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758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15882-24AA-4A8D-8BE3-29F934375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E03419-A934-4310-B6E1-7CEC9B682720}"/>
              </a:ext>
            </a:extLst>
          </p:cNvPr>
          <p:cNvSpPr>
            <a:spLocks noGrp="1"/>
          </p:cNvSpPr>
          <p:nvPr>
            <p:ph type="dt" sz="half" idx="10"/>
          </p:nvPr>
        </p:nvSpPr>
        <p:spPr/>
        <p:txBody>
          <a:bodyPr/>
          <a:lstStyle/>
          <a:p>
            <a:pPr>
              <a:defRPr/>
            </a:pPr>
            <a:fld id="{3BC3B54A-4984-489F-9AD9-FFA51C931E4D}" type="datetime1">
              <a:rPr lang="ja-JP" altLang="en-US" smtClean="0"/>
              <a:pPr>
                <a:defRPr/>
              </a:pPr>
              <a:t>2025/9/14</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DB3659B4-F9E6-4D38-8389-21BBE5FB6B3E}"/>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F1AE6EE0-DA21-448A-ADC5-355F8A2FC3C2}"/>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464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5430E-3C7B-42F6-9A3C-9705CFFCE9DD}"/>
              </a:ext>
            </a:extLst>
          </p:cNvPr>
          <p:cNvSpPr>
            <a:spLocks noGrp="1"/>
          </p:cNvSpPr>
          <p:nvPr>
            <p:ph type="dt" sz="half" idx="10"/>
          </p:nvPr>
        </p:nvSpPr>
        <p:spPr/>
        <p:txBody>
          <a:bodyPr/>
          <a:lstStyle/>
          <a:p>
            <a:pPr>
              <a:defRPr/>
            </a:pPr>
            <a:fld id="{6AF2FB7D-6622-44BB-8443-AAE9ABD04C2A}" type="datetime1">
              <a:rPr lang="ja-JP" altLang="en-US" smtClean="0"/>
              <a:pPr>
                <a:defRPr/>
              </a:pPr>
              <a:t>2025/9/14</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B7927902-1C62-4DCA-81AD-0C4CE607468F}"/>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ED8D529-0C4F-45B7-BE37-BD032245EBE8}"/>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810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5765C-D65B-4115-BC5E-4E6E96793F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EE91A-4F8D-4665-8A0B-FD097A7E6E0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3FA8DF-1049-4632-80FE-CC600DC6F47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11BB9A-0820-44B4-BFA8-3FDE2399686C}"/>
              </a:ext>
            </a:extLst>
          </p:cNvPr>
          <p:cNvSpPr>
            <a:spLocks noGrp="1"/>
          </p:cNvSpPr>
          <p:nvPr>
            <p:ph type="dt" sz="half" idx="10"/>
          </p:nvPr>
        </p:nvSpPr>
        <p:spPr/>
        <p:txBody>
          <a:bodyPr/>
          <a:lstStyle/>
          <a:p>
            <a:pPr>
              <a:defRPr/>
            </a:pPr>
            <a:fld id="{20FF1BBD-CBC7-4959-8351-5A736CE0938B}" type="datetime1">
              <a:rPr lang="ja-JP" altLang="en-US" smtClean="0"/>
              <a:pPr>
                <a:defRPr/>
              </a:pPr>
              <a:t>2025/9/14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025FBB28-F40C-4F04-945E-2F2229181B55}"/>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1DBC153E-4078-4944-8621-77EAE1AD5697}"/>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7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295AE-62A7-4B93-9DB0-72B48E7E7F0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BE1D47-AC6B-4606-8806-B68E6871ED88}"/>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EA7F224A-27F7-4938-94E2-04890D82C99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8EB07B-C5A9-4ADF-BDCF-20DE6528FBEE}"/>
              </a:ext>
            </a:extLst>
          </p:cNvPr>
          <p:cNvSpPr>
            <a:spLocks noGrp="1"/>
          </p:cNvSpPr>
          <p:nvPr>
            <p:ph type="dt" sz="half" idx="10"/>
          </p:nvPr>
        </p:nvSpPr>
        <p:spPr/>
        <p:txBody>
          <a:bodyPr/>
          <a:lstStyle/>
          <a:p>
            <a:pPr>
              <a:defRPr/>
            </a:pPr>
            <a:fld id="{79992FBA-136A-4615-B42B-1BCBDE2F7E83}" type="datetime1">
              <a:rPr lang="ja-JP" altLang="en-US" smtClean="0"/>
              <a:pPr>
                <a:defRPr/>
              </a:pPr>
              <a:t>2025/9/14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85162FA9-D4A4-4ABC-B43E-C34743F25A8A}"/>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5EF2B1F1-6E62-489A-BA5B-ED0C773B69C0}"/>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6211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E9D5E3-302B-4950-858C-D0BAD377D1A6}"/>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68D9A-F7EA-48E6-A3F8-01885A65FBC9}"/>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A58DFC-2333-40EF-8396-BCD9A9E1D4E8}"/>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2025/9/14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7DDA7A9-B965-4B3C-8A5F-E82B2C2C95E5}"/>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7EFECB6D-2D00-4244-8EA9-0525E72D44C9}"/>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486272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image" Target="../media/image1.jpg"/><Relationship Id="rId16"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グループ化 125">
            <a:extLst>
              <a:ext uri="{FF2B5EF4-FFF2-40B4-BE49-F238E27FC236}">
                <a16:creationId xmlns:a16="http://schemas.microsoft.com/office/drawing/2014/main" id="{19E01430-937A-D9E7-8A76-DD2C676A26F1}"/>
              </a:ext>
            </a:extLst>
          </p:cNvPr>
          <p:cNvGrpSpPr/>
          <p:nvPr/>
        </p:nvGrpSpPr>
        <p:grpSpPr>
          <a:xfrm>
            <a:off x="0" y="-32134"/>
            <a:ext cx="7559675" cy="9536786"/>
            <a:chOff x="0" y="0"/>
            <a:chExt cx="7559675" cy="9536786"/>
          </a:xfrm>
        </p:grpSpPr>
        <p:pic>
          <p:nvPicPr>
            <p:cNvPr id="123" name="図 122">
              <a:extLst>
                <a:ext uri="{FF2B5EF4-FFF2-40B4-BE49-F238E27FC236}">
                  <a16:creationId xmlns:a16="http://schemas.microsoft.com/office/drawing/2014/main" id="{487E3263-7DF4-68BC-A9AF-DD93F7A1F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02705"/>
              <a:ext cx="7559675" cy="4634081"/>
            </a:xfrm>
            <a:prstGeom prst="rect">
              <a:avLst/>
            </a:prstGeom>
          </p:spPr>
        </p:pic>
        <p:pic>
          <p:nvPicPr>
            <p:cNvPr id="122" name="図 121">
              <a:extLst>
                <a:ext uri="{FF2B5EF4-FFF2-40B4-BE49-F238E27FC236}">
                  <a16:creationId xmlns:a16="http://schemas.microsoft.com/office/drawing/2014/main" id="{B3D2D7A6-1912-29B4-7980-92C383CF1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9858"/>
              <a:ext cx="7559675" cy="4634081"/>
            </a:xfrm>
            <a:prstGeom prst="rect">
              <a:avLst/>
            </a:prstGeom>
          </p:spPr>
        </p:pic>
        <p:pic>
          <p:nvPicPr>
            <p:cNvPr id="121" name="図 120">
              <a:extLst>
                <a:ext uri="{FF2B5EF4-FFF2-40B4-BE49-F238E27FC236}">
                  <a16:creationId xmlns:a16="http://schemas.microsoft.com/office/drawing/2014/main" id="{D7ACC5CD-4A88-C032-078C-6AA909C25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9675" cy="4634081"/>
            </a:xfrm>
            <a:prstGeom prst="rect">
              <a:avLst/>
            </a:prstGeom>
          </p:spPr>
        </p:pic>
      </p:grpSp>
      <p:pic>
        <p:nvPicPr>
          <p:cNvPr id="169" name="図 168">
            <a:extLst>
              <a:ext uri="{FF2B5EF4-FFF2-40B4-BE49-F238E27FC236}">
                <a16:creationId xmlns:a16="http://schemas.microsoft.com/office/drawing/2014/main" id="{95234A5F-E3CB-03B9-E6D6-166E79A71278}"/>
              </a:ext>
            </a:extLst>
          </p:cNvPr>
          <p:cNvPicPr>
            <a:picLocks noChangeAspect="1"/>
          </p:cNvPicPr>
          <p:nvPr/>
        </p:nvPicPr>
        <p:blipFill>
          <a:blip r:embed="rId3">
            <a:alphaModFix amt="82000"/>
            <a:extLst>
              <a:ext uri="{28A0092B-C50C-407E-A947-70E740481C1C}">
                <a14:useLocalDpi xmlns:a14="http://schemas.microsoft.com/office/drawing/2010/main" val="0"/>
              </a:ext>
            </a:extLst>
          </a:blip>
          <a:stretch>
            <a:fillRect/>
          </a:stretch>
        </p:blipFill>
        <p:spPr>
          <a:xfrm>
            <a:off x="5938693" y="184726"/>
            <a:ext cx="1234859" cy="1759597"/>
          </a:xfrm>
          <a:prstGeom prst="rect">
            <a:avLst/>
          </a:prstGeom>
        </p:spPr>
      </p:pic>
      <p:pic>
        <p:nvPicPr>
          <p:cNvPr id="125" name="図 124">
            <a:extLst>
              <a:ext uri="{FF2B5EF4-FFF2-40B4-BE49-F238E27FC236}">
                <a16:creationId xmlns:a16="http://schemas.microsoft.com/office/drawing/2014/main" id="{16030646-6147-4EC6-ACA0-58330B1AC02F}"/>
              </a:ext>
            </a:extLst>
          </p:cNvPr>
          <p:cNvPicPr>
            <a:picLocks noChangeAspect="1"/>
          </p:cNvPicPr>
          <p:nvPr/>
        </p:nvPicPr>
        <p:blipFill>
          <a:blip r:embed="rId4">
            <a:alphaModFix amt="80000"/>
            <a:extLst>
              <a:ext uri="{28A0092B-C50C-407E-A947-70E740481C1C}">
                <a14:useLocalDpi xmlns:a14="http://schemas.microsoft.com/office/drawing/2010/main" val="0"/>
              </a:ext>
            </a:extLst>
          </a:blip>
          <a:srcRect l="15155" t="4702" b="14722"/>
          <a:stretch>
            <a:fillRect/>
          </a:stretch>
        </p:blipFill>
        <p:spPr>
          <a:xfrm>
            <a:off x="4198925" y="177154"/>
            <a:ext cx="1717363" cy="1630933"/>
          </a:xfrm>
          <a:prstGeom prst="rect">
            <a:avLst/>
          </a:prstGeom>
          <a:effectLst>
            <a:softEdge rad="0"/>
          </a:effectLst>
        </p:spPr>
      </p:pic>
      <p:sp>
        <p:nvSpPr>
          <p:cNvPr id="84" name="Rectangle 3">
            <a:extLst>
              <a:ext uri="{FF2B5EF4-FFF2-40B4-BE49-F238E27FC236}">
                <a16:creationId xmlns:a16="http://schemas.microsoft.com/office/drawing/2014/main" id="{736737C9-DE98-4436-858D-866790B75FC1}"/>
              </a:ext>
            </a:extLst>
          </p:cNvPr>
          <p:cNvSpPr>
            <a:spLocks noChangeArrowheads="1"/>
          </p:cNvSpPr>
          <p:nvPr/>
        </p:nvSpPr>
        <p:spPr bwMode="auto">
          <a:xfrm>
            <a:off x="401638" y="3081238"/>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solidFill>
                <a:srgbClr val="76B900"/>
              </a:solidFill>
            </a:endParaRPr>
          </a:p>
        </p:txBody>
      </p:sp>
      <p:pic>
        <p:nvPicPr>
          <p:cNvPr id="85" name="Picture 4">
            <a:extLst>
              <a:ext uri="{FF2B5EF4-FFF2-40B4-BE49-F238E27FC236}">
                <a16:creationId xmlns:a16="http://schemas.microsoft.com/office/drawing/2014/main" id="{14344D56-0941-4659-9F41-F3424ECB898F}"/>
              </a:ext>
            </a:extLst>
          </p:cNvPr>
          <p:cNvPicPr>
            <a:picLocks noChangeAspect="1" noChangeArrowheads="1"/>
          </p:cNvPicPr>
          <p:nvPr/>
        </p:nvPicPr>
        <p:blipFill>
          <a:blip r:embed="rId5">
            <a:duotone>
              <a:schemeClr val="accent3">
                <a:shade val="45000"/>
                <a:satMod val="135000"/>
              </a:schemeClr>
              <a:prstClr val="white"/>
            </a:duotone>
            <a:alphaModFix amt="67000"/>
            <a:extLst>
              <a:ext uri="{BEBA8EAE-BF5A-486C-A8C5-ECC9F3942E4B}">
                <a14:imgProps xmlns:a14="http://schemas.microsoft.com/office/drawing/2010/main">
                  <a14:imgLayer r:embed="rId6">
                    <a14:imgEffect>
                      <a14:colorTemperature colorTemp="4000"/>
                    </a14:imgEffect>
                  </a14:imgLayer>
                </a14:imgProps>
              </a:ext>
              <a:ext uri="{28A0092B-C50C-407E-A947-70E740481C1C}">
                <a14:useLocalDpi xmlns:a14="http://schemas.microsoft.com/office/drawing/2010/main" val="0"/>
              </a:ext>
            </a:extLst>
          </a:blip>
          <a:srcRect t="64944" b="26869"/>
          <a:stretch>
            <a:fillRect/>
          </a:stretch>
        </p:blipFill>
        <p:spPr bwMode="auto">
          <a:xfrm>
            <a:off x="401638" y="3081238"/>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WordArt 35">
            <a:extLst>
              <a:ext uri="{FF2B5EF4-FFF2-40B4-BE49-F238E27FC236}">
                <a16:creationId xmlns:a16="http://schemas.microsoft.com/office/drawing/2014/main" id="{727C49C9-51EF-4A8F-B7D7-5C29B045EDC1}"/>
              </a:ext>
            </a:extLst>
          </p:cNvPr>
          <p:cNvSpPr>
            <a:spLocks noChangeArrowheads="1" noChangeShapeType="1" noTextEdit="1"/>
          </p:cNvSpPr>
          <p:nvPr/>
        </p:nvSpPr>
        <p:spPr bwMode="auto">
          <a:xfrm>
            <a:off x="6769099" y="5769995"/>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92" name="WordArt 36">
            <a:extLst>
              <a:ext uri="{FF2B5EF4-FFF2-40B4-BE49-F238E27FC236}">
                <a16:creationId xmlns:a16="http://schemas.microsoft.com/office/drawing/2014/main" id="{CD361B3F-26EB-45A4-9B01-D41C801626E6}"/>
              </a:ext>
            </a:extLst>
          </p:cNvPr>
          <p:cNvSpPr>
            <a:spLocks noChangeArrowheads="1" noChangeShapeType="1" noTextEdit="1"/>
          </p:cNvSpPr>
          <p:nvPr/>
        </p:nvSpPr>
        <p:spPr bwMode="auto">
          <a:xfrm>
            <a:off x="6762749" y="5668395"/>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別</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01891D5D-642E-498D-8796-C214E6CA31B5}"/>
              </a:ext>
            </a:extLst>
          </p:cNvPr>
          <p:cNvSpPr txBox="1"/>
          <p:nvPr/>
        </p:nvSpPr>
        <p:spPr>
          <a:xfrm>
            <a:off x="4905774" y="5556070"/>
            <a:ext cx="1904601"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4,280,</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96" name="直線コネクタ 95">
            <a:extLst>
              <a:ext uri="{FF2B5EF4-FFF2-40B4-BE49-F238E27FC236}">
                <a16:creationId xmlns:a16="http://schemas.microsoft.com/office/drawing/2014/main" id="{893A2E78-881B-41C2-BF23-6E1934F7F4E8}"/>
              </a:ext>
            </a:extLst>
          </p:cNvPr>
          <p:cNvCxnSpPr>
            <a:cxnSpLocks/>
          </p:cNvCxnSpPr>
          <p:nvPr/>
        </p:nvCxnSpPr>
        <p:spPr>
          <a:xfrm>
            <a:off x="3570293" y="5548161"/>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3">
            <a:extLst>
              <a:ext uri="{FF2B5EF4-FFF2-40B4-BE49-F238E27FC236}">
                <a16:creationId xmlns:a16="http://schemas.microsoft.com/office/drawing/2014/main" id="{3D32CD21-644B-44C0-A83B-B798E3F50AFA}"/>
              </a:ext>
            </a:extLst>
          </p:cNvPr>
          <p:cNvSpPr>
            <a:spLocks noChangeArrowheads="1"/>
          </p:cNvSpPr>
          <p:nvPr/>
        </p:nvSpPr>
        <p:spPr bwMode="auto">
          <a:xfrm>
            <a:off x="401638" y="6284808"/>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129" name="Picture 4">
            <a:extLst>
              <a:ext uri="{FF2B5EF4-FFF2-40B4-BE49-F238E27FC236}">
                <a16:creationId xmlns:a16="http://schemas.microsoft.com/office/drawing/2014/main" id="{BDBA58D4-FDBD-4911-A89B-9A897D565C84}"/>
              </a:ext>
            </a:extLst>
          </p:cNvPr>
          <p:cNvPicPr>
            <a:picLocks noChangeAspect="1" noChangeArrowheads="1"/>
          </p:cNvPicPr>
          <p:nvPr/>
        </p:nvPicPr>
        <p:blipFill>
          <a:blip r:embed="rId5">
            <a:duotone>
              <a:schemeClr val="accent3">
                <a:shade val="45000"/>
                <a:satMod val="135000"/>
              </a:schemeClr>
              <a:prstClr val="white"/>
            </a:duotone>
            <a:alphaModFix amt="67000"/>
            <a:extLst>
              <a:ext uri="{BEBA8EAE-BF5A-486C-A8C5-ECC9F3942E4B}">
                <a14:imgProps xmlns:a14="http://schemas.microsoft.com/office/drawing/2010/main">
                  <a14:imgLayer r:embed="rId6">
                    <a14:imgEffect>
                      <a14:colorTemperature colorTemp="4000"/>
                    </a14:imgEffect>
                  </a14:imgLayer>
                </a14:imgProps>
              </a:ext>
              <a:ext uri="{28A0092B-C50C-407E-A947-70E740481C1C}">
                <a14:useLocalDpi xmlns:a14="http://schemas.microsoft.com/office/drawing/2010/main" val="0"/>
              </a:ext>
            </a:extLst>
          </a:blip>
          <a:srcRect t="64944" b="26869"/>
          <a:stretch>
            <a:fillRect/>
          </a:stretch>
        </p:blipFill>
        <p:spPr bwMode="auto">
          <a:xfrm>
            <a:off x="401638" y="6284808"/>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WordArt 35">
            <a:extLst>
              <a:ext uri="{FF2B5EF4-FFF2-40B4-BE49-F238E27FC236}">
                <a16:creationId xmlns:a16="http://schemas.microsoft.com/office/drawing/2014/main" id="{63A09434-2555-44D1-AAFD-888F92AA9587}"/>
              </a:ext>
            </a:extLst>
          </p:cNvPr>
          <p:cNvSpPr>
            <a:spLocks noChangeArrowheads="1" noChangeShapeType="1" noTextEdit="1"/>
          </p:cNvSpPr>
          <p:nvPr/>
        </p:nvSpPr>
        <p:spPr bwMode="auto">
          <a:xfrm>
            <a:off x="6769099" y="8973565"/>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135" name="WordArt 36">
            <a:extLst>
              <a:ext uri="{FF2B5EF4-FFF2-40B4-BE49-F238E27FC236}">
                <a16:creationId xmlns:a16="http://schemas.microsoft.com/office/drawing/2014/main" id="{6D91442D-48B6-44A3-885D-196984EDEA66}"/>
              </a:ext>
            </a:extLst>
          </p:cNvPr>
          <p:cNvSpPr>
            <a:spLocks noChangeArrowheads="1" noChangeShapeType="1" noTextEdit="1"/>
          </p:cNvSpPr>
          <p:nvPr/>
        </p:nvSpPr>
        <p:spPr bwMode="auto">
          <a:xfrm>
            <a:off x="6762749" y="8871965"/>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別</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136" name="テキスト ボックス 135">
            <a:extLst>
              <a:ext uri="{FF2B5EF4-FFF2-40B4-BE49-F238E27FC236}">
                <a16:creationId xmlns:a16="http://schemas.microsoft.com/office/drawing/2014/main" id="{0BA96992-4E26-47A3-9733-4E81577F09D5}"/>
              </a:ext>
            </a:extLst>
          </p:cNvPr>
          <p:cNvSpPr txBox="1"/>
          <p:nvPr/>
        </p:nvSpPr>
        <p:spPr>
          <a:xfrm>
            <a:off x="629837" y="6444564"/>
            <a:ext cx="6300000" cy="461665"/>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Ryzen </a:t>
            </a:r>
            <a:r>
              <a:rPr lang="en-US" altLang="ja-JP" sz="1200" b="1" dirty="0" err="1">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Threadripper</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PRO</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採用 </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2GPU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定番構成のパフォーマンスに優れたモデル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38" name="テキスト ボックス 137">
            <a:extLst>
              <a:ext uri="{FF2B5EF4-FFF2-40B4-BE49-F238E27FC236}">
                <a16:creationId xmlns:a16="http://schemas.microsoft.com/office/drawing/2014/main" id="{C98B9929-9F2C-4803-8E0F-AAAAAB909187}"/>
              </a:ext>
            </a:extLst>
          </p:cNvPr>
          <p:cNvSpPr txBox="1"/>
          <p:nvPr/>
        </p:nvSpPr>
        <p:spPr>
          <a:xfrm>
            <a:off x="4687862" y="8759640"/>
            <a:ext cx="2122514"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2,980</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139" name="直線コネクタ 138">
            <a:extLst>
              <a:ext uri="{FF2B5EF4-FFF2-40B4-BE49-F238E27FC236}">
                <a16:creationId xmlns:a16="http://schemas.microsoft.com/office/drawing/2014/main" id="{12AEC5D1-4B31-4039-8046-FEC4D724BFD3}"/>
              </a:ext>
            </a:extLst>
          </p:cNvPr>
          <p:cNvCxnSpPr>
            <a:cxnSpLocks/>
          </p:cNvCxnSpPr>
          <p:nvPr/>
        </p:nvCxnSpPr>
        <p:spPr>
          <a:xfrm>
            <a:off x="3570293" y="8748000"/>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A701DA4A-E2E3-494B-B821-1D561E9C6D5B}"/>
              </a:ext>
            </a:extLst>
          </p:cNvPr>
          <p:cNvSpPr txBox="1"/>
          <p:nvPr/>
        </p:nvSpPr>
        <p:spPr>
          <a:xfrm>
            <a:off x="463597" y="3218170"/>
            <a:ext cx="6632481"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Intel Xeon w7</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採用 </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4GPU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  上位スペックで構成されたハイエンドクラス</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9" name="Rectangle 3">
            <a:extLst>
              <a:ext uri="{FF2B5EF4-FFF2-40B4-BE49-F238E27FC236}">
                <a16:creationId xmlns:a16="http://schemas.microsoft.com/office/drawing/2014/main" id="{5B1ACCE4-0176-4F1C-901C-FE50A1E205F4}"/>
              </a:ext>
            </a:extLst>
          </p:cNvPr>
          <p:cNvSpPr>
            <a:spLocks noChangeArrowheads="1"/>
          </p:cNvSpPr>
          <p:nvPr/>
        </p:nvSpPr>
        <p:spPr bwMode="auto">
          <a:xfrm>
            <a:off x="401638" y="1783658"/>
            <a:ext cx="6727825" cy="1186811"/>
          </a:xfrm>
          <a:prstGeom prst="rect">
            <a:avLst/>
          </a:prstGeom>
          <a:solidFill>
            <a:schemeClr val="bg1">
              <a:lumMod val="95000"/>
            </a:schemeClr>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grpSp>
        <p:nvGrpSpPr>
          <p:cNvPr id="127" name="グループ化 126">
            <a:extLst>
              <a:ext uri="{FF2B5EF4-FFF2-40B4-BE49-F238E27FC236}">
                <a16:creationId xmlns:a16="http://schemas.microsoft.com/office/drawing/2014/main" id="{26AD9BA3-A22E-38DD-6572-3F9D15FD2604}"/>
              </a:ext>
            </a:extLst>
          </p:cNvPr>
          <p:cNvGrpSpPr/>
          <p:nvPr/>
        </p:nvGrpSpPr>
        <p:grpSpPr>
          <a:xfrm>
            <a:off x="357285" y="339782"/>
            <a:ext cx="5535474" cy="1443876"/>
            <a:chOff x="401638" y="339782"/>
            <a:chExt cx="5535474" cy="1443876"/>
          </a:xfrm>
        </p:grpSpPr>
        <p:sp>
          <p:nvSpPr>
            <p:cNvPr id="88" name="テキスト ボックス 87">
              <a:extLst>
                <a:ext uri="{FF2B5EF4-FFF2-40B4-BE49-F238E27FC236}">
                  <a16:creationId xmlns:a16="http://schemas.microsoft.com/office/drawing/2014/main" id="{95E11B80-4101-4354-A277-153EC51E11FD}"/>
                </a:ext>
              </a:extLst>
            </p:cNvPr>
            <p:cNvSpPr txBox="1"/>
            <p:nvPr/>
          </p:nvSpPr>
          <p:spPr>
            <a:xfrm>
              <a:off x="747204" y="735938"/>
              <a:ext cx="3915162" cy="707886"/>
            </a:xfrm>
            <a:prstGeom prst="rect">
              <a:avLst/>
            </a:prstGeom>
            <a:noFill/>
            <a:ln>
              <a:noFill/>
            </a:ln>
          </p:spPr>
          <p:txBody>
            <a:bodyPr wrap="square" rtlCol="0">
              <a:spAutoFit/>
            </a:bodyPr>
            <a:lstStyle/>
            <a:p>
              <a:r>
                <a:rPr kumimoji="1"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クライオ電子顕微鏡 解析用</a:t>
              </a:r>
              <a:endPar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20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1" name="テキスト ボックス 90">
              <a:extLst>
                <a:ext uri="{FF2B5EF4-FFF2-40B4-BE49-F238E27FC236}">
                  <a16:creationId xmlns:a16="http://schemas.microsoft.com/office/drawing/2014/main" id="{96ABEB8E-C036-4043-846C-A904CDD317F4}"/>
                </a:ext>
              </a:extLst>
            </p:cNvPr>
            <p:cNvSpPr txBox="1"/>
            <p:nvPr/>
          </p:nvSpPr>
          <p:spPr>
            <a:xfrm>
              <a:off x="401638" y="1445104"/>
              <a:ext cx="4302499" cy="338554"/>
            </a:xfrm>
            <a:prstGeom prst="rect">
              <a:avLst/>
            </a:prstGeom>
            <a:noFill/>
            <a:ln>
              <a:noFill/>
            </a:ln>
          </p:spPr>
          <p:txBody>
            <a:bodyPr wrap="square" rtlCol="0">
              <a:spAutoFit/>
            </a:bodyPr>
            <a:lstStyle/>
            <a:p>
              <a:r>
                <a:rPr kumimoji="1" lang="en-US" altLang="ja-JP" sz="16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Applied  CERVO for Cryo-EM analysis</a:t>
              </a:r>
            </a:p>
          </p:txBody>
        </p:sp>
        <p:sp>
          <p:nvSpPr>
            <p:cNvPr id="93" name="テキスト ボックス 92">
              <a:extLst>
                <a:ext uri="{FF2B5EF4-FFF2-40B4-BE49-F238E27FC236}">
                  <a16:creationId xmlns:a16="http://schemas.microsoft.com/office/drawing/2014/main" id="{0AF9FE02-A118-4F43-8980-33F01FFCDCD9}"/>
                </a:ext>
              </a:extLst>
            </p:cNvPr>
            <p:cNvSpPr txBox="1"/>
            <p:nvPr/>
          </p:nvSpPr>
          <p:spPr>
            <a:xfrm>
              <a:off x="2399719" y="339782"/>
              <a:ext cx="3537393" cy="230832"/>
            </a:xfrm>
            <a:prstGeom prst="rect">
              <a:avLst/>
            </a:prstGeom>
            <a:noFill/>
            <a:ln>
              <a:noFill/>
            </a:ln>
          </p:spPr>
          <p:txBody>
            <a:bodyPr wrap="square" rtlCol="0">
              <a:spAutoFit/>
            </a:bodyPr>
            <a:lstStyle/>
            <a:p>
              <a:r>
                <a:rPr kumimoji="1" lang="ja-JP" altLang="en-US" sz="9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原子レベルの分解能を達成した先端技術の応用解析を支援</a:t>
              </a:r>
              <a:endParaRPr kumimoji="1" lang="en-US" altLang="ja-JP" sz="9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sp>
        <p:nvSpPr>
          <p:cNvPr id="100" name="正方形/長方形 99">
            <a:extLst>
              <a:ext uri="{FF2B5EF4-FFF2-40B4-BE49-F238E27FC236}">
                <a16:creationId xmlns:a16="http://schemas.microsoft.com/office/drawing/2014/main" id="{EAAB91F5-2B93-4F9D-8B43-BE8CC42527AF}"/>
              </a:ext>
            </a:extLst>
          </p:cNvPr>
          <p:cNvSpPr/>
          <p:nvPr/>
        </p:nvSpPr>
        <p:spPr>
          <a:xfrm>
            <a:off x="478564" y="1842651"/>
            <a:ext cx="5106630"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8DC6DF90-1DD2-4985-A359-342FF50D9E7B}"/>
              </a:ext>
            </a:extLst>
          </p:cNvPr>
          <p:cNvSpPr txBox="1"/>
          <p:nvPr/>
        </p:nvSpPr>
        <p:spPr>
          <a:xfrm>
            <a:off x="505449" y="1866236"/>
            <a:ext cx="5052860" cy="461665"/>
          </a:xfrm>
          <a:prstGeom prst="rect">
            <a:avLst/>
          </a:prstGeom>
          <a:noFill/>
          <a:ln>
            <a:noFill/>
          </a:ln>
        </p:spPr>
        <p:txBody>
          <a:bodyPr wrap="square" rtlCol="0">
            <a:spAutoFit/>
          </a:bodyPr>
          <a:lstStyle/>
          <a:p>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数千～数万枚規模の大容量画像データから単粒子解析を加速 </a:t>
            </a:r>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生体分子の立体構造解析を後押しする高度解析用 高速計算機を提案</a:t>
            </a:r>
            <a:endPar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2" name="テキスト ボックス 101">
            <a:extLst>
              <a:ext uri="{FF2B5EF4-FFF2-40B4-BE49-F238E27FC236}">
                <a16:creationId xmlns:a16="http://schemas.microsoft.com/office/drawing/2014/main" id="{CF0B9354-DE27-4924-9E13-02EDD080A752}"/>
              </a:ext>
            </a:extLst>
          </p:cNvPr>
          <p:cNvSpPr txBox="1"/>
          <p:nvPr/>
        </p:nvSpPr>
        <p:spPr>
          <a:xfrm>
            <a:off x="462331" y="2386299"/>
            <a:ext cx="5106629" cy="584775"/>
          </a:xfrm>
          <a:prstGeom prst="rect">
            <a:avLst/>
          </a:prstGeom>
          <a:noFill/>
          <a:ln>
            <a:noFill/>
          </a:ln>
        </p:spPr>
        <p:txBody>
          <a:bodyPr wrap="square" rtlCol="0">
            <a:spAutoFit/>
          </a:bodyPr>
          <a:lstStyle/>
          <a:p>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高画質の電顕像を効率的に収集できるクライオ電子顕微鏡と画像検出器、そして高精度な画像解析プログラムを高速に処理することが可能な計算機で研究開発の加速・時短をご支援いたします。</a:t>
            </a:r>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a:p>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800"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単粒子解析ソフトウェア  </a:t>
            </a:r>
            <a:r>
              <a:rPr lang="en-US" altLang="ja-JP" sz="800" dirty="0">
                <a:latin typeface="游ゴシック" panose="020B0400000000000000" pitchFamily="50" charset="-128"/>
                <a:ea typeface="游ゴシック" panose="020B0400000000000000" pitchFamily="50" charset="-128"/>
                <a:cs typeface="Segoe UI" panose="020B0502040204020203" pitchFamily="34" charset="0"/>
              </a:rPr>
              <a:t>RELION </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dirty="0" err="1">
                <a:latin typeface="游ゴシック" panose="020B0400000000000000" pitchFamily="50" charset="-128"/>
                <a:ea typeface="游ゴシック" panose="020B0400000000000000" pitchFamily="50" charset="-128"/>
                <a:cs typeface="Segoe UI" panose="020B0502040204020203" pitchFamily="34" charset="0"/>
              </a:rPr>
              <a:t>CryoSPARC</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  等のユーザーにお勧めします。</a:t>
            </a:r>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61" name="Group 30">
            <a:extLst>
              <a:ext uri="{FF2B5EF4-FFF2-40B4-BE49-F238E27FC236}">
                <a16:creationId xmlns:a16="http://schemas.microsoft.com/office/drawing/2014/main" id="{AC59EA94-9551-7100-76DE-2EA088CA169F}"/>
              </a:ext>
            </a:extLst>
          </p:cNvPr>
          <p:cNvGrpSpPr>
            <a:grpSpLocks/>
          </p:cNvGrpSpPr>
          <p:nvPr/>
        </p:nvGrpSpPr>
        <p:grpSpPr bwMode="auto">
          <a:xfrm>
            <a:off x="4240449" y="3725678"/>
            <a:ext cx="587108" cy="502660"/>
            <a:chOff x="1701" y="1985"/>
            <a:chExt cx="6820" cy="5296"/>
          </a:xfrm>
        </p:grpSpPr>
        <p:sp>
          <p:nvSpPr>
            <p:cNvPr id="65" name="グラフィックス 13">
              <a:extLst>
                <a:ext uri="{FF2B5EF4-FFF2-40B4-BE49-F238E27FC236}">
                  <a16:creationId xmlns:a16="http://schemas.microsoft.com/office/drawing/2014/main" id="{59745182-AFA6-7F0F-EB0A-2D25142BFE3A}"/>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66" name="グラフィックス 13">
              <a:extLst>
                <a:ext uri="{FF2B5EF4-FFF2-40B4-BE49-F238E27FC236}">
                  <a16:creationId xmlns:a16="http://schemas.microsoft.com/office/drawing/2014/main" id="{0914216D-93FA-AD75-0B04-A4AC981762D6}"/>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62" name="図 61">
            <a:extLst>
              <a:ext uri="{FF2B5EF4-FFF2-40B4-BE49-F238E27FC236}">
                <a16:creationId xmlns:a16="http://schemas.microsoft.com/office/drawing/2014/main" id="{FBE1266F-0C40-D4EE-B159-665153BC332A}"/>
              </a:ext>
            </a:extLst>
          </p:cNvPr>
          <p:cNvPicPr>
            <a:picLocks noChangeAspect="1"/>
          </p:cNvPicPr>
          <p:nvPr/>
        </p:nvPicPr>
        <p:blipFill>
          <a:blip r:embed="rId7"/>
          <a:stretch>
            <a:fillRect/>
          </a:stretch>
        </p:blipFill>
        <p:spPr>
          <a:xfrm>
            <a:off x="4965360" y="3693726"/>
            <a:ext cx="353191" cy="521031"/>
          </a:xfrm>
          <a:prstGeom prst="rect">
            <a:avLst/>
          </a:prstGeom>
        </p:spPr>
      </p:pic>
      <p:grpSp>
        <p:nvGrpSpPr>
          <p:cNvPr id="68" name="Group 30">
            <a:extLst>
              <a:ext uri="{FF2B5EF4-FFF2-40B4-BE49-F238E27FC236}">
                <a16:creationId xmlns:a16="http://schemas.microsoft.com/office/drawing/2014/main" id="{F1D9CD9F-1B14-23F6-50D2-22D80839CEC2}"/>
              </a:ext>
            </a:extLst>
          </p:cNvPr>
          <p:cNvGrpSpPr>
            <a:grpSpLocks/>
          </p:cNvGrpSpPr>
          <p:nvPr/>
        </p:nvGrpSpPr>
        <p:grpSpPr bwMode="auto">
          <a:xfrm>
            <a:off x="4307772" y="6932372"/>
            <a:ext cx="579960" cy="464791"/>
            <a:chOff x="1701" y="1985"/>
            <a:chExt cx="6820" cy="5296"/>
          </a:xfrm>
        </p:grpSpPr>
        <p:sp>
          <p:nvSpPr>
            <p:cNvPr id="72" name="グラフィックス 13">
              <a:extLst>
                <a:ext uri="{FF2B5EF4-FFF2-40B4-BE49-F238E27FC236}">
                  <a16:creationId xmlns:a16="http://schemas.microsoft.com/office/drawing/2014/main" id="{70E17257-05F9-30CB-74A9-36B179F0CC3E}"/>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3" name="グラフィックス 13">
              <a:extLst>
                <a:ext uri="{FF2B5EF4-FFF2-40B4-BE49-F238E27FC236}">
                  <a16:creationId xmlns:a16="http://schemas.microsoft.com/office/drawing/2014/main" id="{4A9F221A-42C8-8887-B127-7999C299767B}"/>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69" name="図 68">
            <a:extLst>
              <a:ext uri="{FF2B5EF4-FFF2-40B4-BE49-F238E27FC236}">
                <a16:creationId xmlns:a16="http://schemas.microsoft.com/office/drawing/2014/main" id="{80A23ABC-FB61-2BA6-D024-C4DEE3FE6392}"/>
              </a:ext>
            </a:extLst>
          </p:cNvPr>
          <p:cNvPicPr>
            <a:picLocks noChangeAspect="1"/>
          </p:cNvPicPr>
          <p:nvPr/>
        </p:nvPicPr>
        <p:blipFill>
          <a:blip r:embed="rId7"/>
          <a:stretch>
            <a:fillRect/>
          </a:stretch>
        </p:blipFill>
        <p:spPr>
          <a:xfrm>
            <a:off x="4965360" y="6927745"/>
            <a:ext cx="348891" cy="481779"/>
          </a:xfrm>
          <a:prstGeom prst="rect">
            <a:avLst/>
          </a:prstGeom>
        </p:spPr>
      </p:pic>
      <p:sp>
        <p:nvSpPr>
          <p:cNvPr id="74" name="テキスト ボックス 73">
            <a:extLst>
              <a:ext uri="{FF2B5EF4-FFF2-40B4-BE49-F238E27FC236}">
                <a16:creationId xmlns:a16="http://schemas.microsoft.com/office/drawing/2014/main" id="{696C537B-72AC-0D0E-C0BA-6477203A72EE}"/>
              </a:ext>
            </a:extLst>
          </p:cNvPr>
          <p:cNvSpPr txBox="1"/>
          <p:nvPr/>
        </p:nvSpPr>
        <p:spPr>
          <a:xfrm>
            <a:off x="3327688" y="5489464"/>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  CERVO Grasta </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Type-RM600-6UV2 【4GPU】</a:t>
            </a:r>
            <a:r>
              <a:rPr lang="ja-JP" altLang="en-US"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6" name="テキスト ボックス 75">
            <a:extLst>
              <a:ext uri="{FF2B5EF4-FFF2-40B4-BE49-F238E27FC236}">
                <a16:creationId xmlns:a16="http://schemas.microsoft.com/office/drawing/2014/main" id="{347C91CD-CF66-77DF-327B-B74250177D26}"/>
              </a:ext>
            </a:extLst>
          </p:cNvPr>
          <p:cNvSpPr txBox="1"/>
          <p:nvPr/>
        </p:nvSpPr>
        <p:spPr>
          <a:xfrm>
            <a:off x="3444642" y="4316051"/>
            <a:ext cx="3618050" cy="1169551"/>
          </a:xfrm>
          <a:prstGeom prst="rect">
            <a:avLst/>
          </a:prstGeom>
          <a:noFill/>
          <a:ln>
            <a:noFill/>
          </a:ln>
        </p:spPr>
        <p:txBody>
          <a:bodyPr wrap="square" rtlCol="0">
            <a:spAutoFit/>
          </a:bodyPr>
          <a:lstStyle/>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シャーシ：</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6U </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ラックマウント</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タワー型兼用 </a:t>
            </a:r>
            <a:endParaRPr lang="en-US" altLang="ja-JP" sz="7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Intel Xeon W7-3545 (P2.7-4.6GHz/TB3.0 4.8GHz/24C/48T)</a:t>
            </a:r>
          </a:p>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簡易水冷</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クーラー （</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360mm/Max 37dB</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7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メモリ：</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256GB </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32GB×8</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600" b="1" dirty="0">
                <a:latin typeface="游ゴシック" panose="020B0400000000000000" pitchFamily="50" charset="-128"/>
                <a:ea typeface="游ゴシック" panose="020B0400000000000000" pitchFamily="50" charset="-128"/>
                <a:cs typeface="Segoe UI" panose="020B0502040204020203" pitchFamily="34" charset="0"/>
              </a:rPr>
              <a:t>DDR5-5600</a:t>
            </a:r>
            <a:r>
              <a:rPr lang="it-IT" altLang="ja-JP" sz="600" b="1" dirty="0">
                <a:latin typeface="游ゴシック" panose="020B0400000000000000" pitchFamily="50" charset="-128"/>
                <a:cs typeface="Segoe UI" panose="020B0502040204020203" pitchFamily="34" charset="0"/>
              </a:rPr>
              <a:t> Registered ECC DIMM</a:t>
            </a:r>
            <a:r>
              <a:rPr lang="ja-JP" altLang="it-IT" sz="600" b="1" dirty="0">
                <a:latin typeface="游ゴシック" panose="020B0400000000000000" pitchFamily="50" charset="-128"/>
                <a:cs typeface="Segoe UI" panose="020B0502040204020203" pitchFamily="34" charset="0"/>
              </a:rPr>
              <a:t>（</a:t>
            </a:r>
            <a:r>
              <a:rPr lang="it-IT" altLang="ja-JP" sz="600" b="1" dirty="0">
                <a:latin typeface="游ゴシック" panose="020B0400000000000000" pitchFamily="50" charset="-128"/>
                <a:cs typeface="Segoe UI" panose="020B0502040204020203" pitchFamily="34" charset="0"/>
              </a:rPr>
              <a:t>1.2V/2RANK</a:t>
            </a:r>
            <a:r>
              <a:rPr lang="ja-JP" altLang="it-IT" sz="600" b="1" dirty="0">
                <a:latin typeface="游ゴシック" panose="020B0400000000000000" pitchFamily="50" charset="-128"/>
                <a:cs typeface="Segoe UI" panose="020B0502040204020203" pitchFamily="34" charset="0"/>
              </a:rPr>
              <a:t>）</a:t>
            </a:r>
            <a:endParaRPr lang="en-US" altLang="ja-JP" sz="7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700" b="1" dirty="0">
                <a:latin typeface="游ゴシック" panose="020B0400000000000000" pitchFamily="50" charset="-128"/>
                <a:cs typeface="Segoe UI" panose="020B0502040204020203" pitchFamily="34" charset="0"/>
              </a:rPr>
              <a:t>■ </a:t>
            </a:r>
            <a:r>
              <a:rPr lang="ja-JP" altLang="en-US" sz="700" b="1" dirty="0">
                <a:latin typeface="游ゴシック" panose="020B0400000000000000" pitchFamily="50" charset="-128"/>
                <a:cs typeface="Segoe UI" panose="020B0502040204020203" pitchFamily="34" charset="0"/>
              </a:rPr>
              <a:t>ストレージ </a:t>
            </a:r>
            <a:r>
              <a:rPr lang="en-US" altLang="ja-JP" sz="700" b="1" dirty="0">
                <a:latin typeface="游ゴシック" panose="020B0400000000000000" pitchFamily="50" charset="-128"/>
                <a:cs typeface="Segoe UI" panose="020B0502040204020203" pitchFamily="34" charset="0"/>
              </a:rPr>
              <a:t>1</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4</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TB M.2 </a:t>
            </a:r>
            <a:r>
              <a:rPr lang="en-US" altLang="ja-JP" sz="7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SSD   </a:t>
            </a:r>
          </a:p>
          <a:p>
            <a:r>
              <a:rPr lang="en-US" altLang="ja-JP" sz="700" b="1" dirty="0">
                <a:latin typeface="游ゴシック" panose="020B0400000000000000" pitchFamily="50" charset="-128"/>
                <a:cs typeface="Segoe UI" panose="020B0502040204020203" pitchFamily="34" charset="0"/>
              </a:rPr>
              <a:t>■ </a:t>
            </a:r>
            <a:r>
              <a:rPr lang="ja-JP" altLang="en-US" sz="700" b="1" dirty="0">
                <a:latin typeface="游ゴシック" panose="020B0400000000000000" pitchFamily="50" charset="-128"/>
                <a:cs typeface="Segoe UI" panose="020B0502040204020203" pitchFamily="34" charset="0"/>
              </a:rPr>
              <a:t>ストレージ </a:t>
            </a:r>
            <a:r>
              <a:rPr lang="en-US" altLang="ja-JP" sz="700" b="1" dirty="0">
                <a:latin typeface="游ゴシック" panose="020B0400000000000000" pitchFamily="50" charset="-128"/>
                <a:cs typeface="Segoe UI" panose="020B0502040204020203" pitchFamily="34" charset="0"/>
              </a:rPr>
              <a:t>2</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16TB SATA  </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高耐久</a:t>
            </a:r>
            <a:r>
              <a:rPr lang="en-US" altLang="ja-JP" sz="700" b="1" dirty="0">
                <a:latin typeface="游ゴシック" panose="020B0400000000000000" pitchFamily="50" charset="-128"/>
                <a:cs typeface="Segoe UI" panose="020B0502040204020203" pitchFamily="34" charset="0"/>
                <a:sym typeface="Wingdings" panose="05000000000000000000" pitchFamily="2" charset="2"/>
              </a:rPr>
              <a:t>HDD MTBF=250</a:t>
            </a:r>
            <a:r>
              <a:rPr lang="ja-JP" altLang="en-US" sz="700" b="1" dirty="0">
                <a:latin typeface="游ゴシック" panose="020B0400000000000000" pitchFamily="50" charset="-128"/>
                <a:cs typeface="Segoe UI" panose="020B0502040204020203" pitchFamily="34" charset="0"/>
                <a:sym typeface="Wingdings" panose="05000000000000000000" pitchFamily="2" charset="2"/>
              </a:rPr>
              <a:t>万時間　</a:t>
            </a:r>
            <a:endParaRPr lang="en-US" altLang="ja-JP" sz="7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endParaRPr>
          </a:p>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cs typeface="Segoe UI" panose="020B0502040204020203" pitchFamily="34" charset="0"/>
              </a:rPr>
              <a:t>4GPU】NVIDIA RTX PRO 4500 Blackwell 32GB  GDDR7 ECC</a:t>
            </a:r>
          </a:p>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電源</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【2PSU】15</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00W/200V</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1200W/100V</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80 Plus Platinum</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認証）冗長化</a:t>
            </a:r>
            <a:endParaRPr lang="en-US" altLang="ja-JP" sz="7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700" b="1" dirty="0">
                <a:latin typeface="游ゴシック" panose="020B0400000000000000" pitchFamily="50" charset="-128"/>
                <a:cs typeface="Segoe UI" panose="020B0502040204020203" pitchFamily="34" charset="0"/>
              </a:rPr>
              <a:t>■ OS</a:t>
            </a:r>
            <a:r>
              <a:rPr lang="ja-JP" altLang="en-US" sz="700" b="1" dirty="0">
                <a:latin typeface="游ゴシック" panose="020B0400000000000000" pitchFamily="50" charset="-128"/>
                <a:cs typeface="Segoe UI" panose="020B0502040204020203" pitchFamily="34" charset="0"/>
              </a:rPr>
              <a:t>： オプション</a:t>
            </a:r>
            <a:endParaRPr lang="en-US" altLang="ja-JP" sz="700" b="1" dirty="0">
              <a:latin typeface="游ゴシック" panose="020B0400000000000000" pitchFamily="50" charset="-128"/>
              <a:cs typeface="Segoe UI" panose="020B0502040204020203" pitchFamily="34" charset="0"/>
            </a:endParaRPr>
          </a:p>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pic>
        <p:nvPicPr>
          <p:cNvPr id="52" name="図 51">
            <a:extLst>
              <a:ext uri="{FF2B5EF4-FFF2-40B4-BE49-F238E27FC236}">
                <a16:creationId xmlns:a16="http://schemas.microsoft.com/office/drawing/2014/main" id="{C90FE970-803F-6296-F6BB-CD2F6D1078FF}"/>
              </a:ext>
            </a:extLst>
          </p:cNvPr>
          <p:cNvPicPr>
            <a:picLocks noChangeAspect="1"/>
          </p:cNvPicPr>
          <p:nvPr/>
        </p:nvPicPr>
        <p:blipFill>
          <a:blip r:embed="rId8"/>
          <a:stretch>
            <a:fillRect/>
          </a:stretch>
        </p:blipFill>
        <p:spPr>
          <a:xfrm>
            <a:off x="3546806" y="6891246"/>
            <a:ext cx="649308" cy="576000"/>
          </a:xfrm>
          <a:prstGeom prst="rect">
            <a:avLst/>
          </a:prstGeom>
        </p:spPr>
      </p:pic>
      <p:sp>
        <p:nvSpPr>
          <p:cNvPr id="57" name="テキスト ボックス 56">
            <a:extLst>
              <a:ext uri="{FF2B5EF4-FFF2-40B4-BE49-F238E27FC236}">
                <a16:creationId xmlns:a16="http://schemas.microsoft.com/office/drawing/2014/main" id="{01E73FB6-7411-07DF-0B07-8B66175AE89C}"/>
              </a:ext>
            </a:extLst>
          </p:cNvPr>
          <p:cNvSpPr txBox="1"/>
          <p:nvPr/>
        </p:nvSpPr>
        <p:spPr>
          <a:xfrm>
            <a:off x="3444642" y="7529059"/>
            <a:ext cx="3595254" cy="1169551"/>
          </a:xfrm>
          <a:prstGeom prst="rect">
            <a:avLst/>
          </a:prstGeom>
          <a:noFill/>
          <a:ln>
            <a:noFill/>
          </a:ln>
        </p:spPr>
        <p:txBody>
          <a:bodyPr wrap="square" rtlCol="0">
            <a:spAutoFit/>
          </a:bodyPr>
          <a:lstStyle/>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シャーシ：</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4U </a:t>
            </a:r>
            <a:r>
              <a:rPr lang="ja-JP" altLang="en-US" sz="700" b="1" dirty="0">
                <a:latin typeface="游ゴシック" panose="020B0400000000000000" pitchFamily="50" charset="-128"/>
                <a:cs typeface="Segoe UI" panose="020B0502040204020203" pitchFamily="34" charset="0"/>
              </a:rPr>
              <a:t>ラックマウント</a:t>
            </a:r>
            <a:r>
              <a:rPr lang="en-US" altLang="ja-JP" sz="700" b="1" dirty="0">
                <a:latin typeface="游ゴシック" panose="020B0400000000000000" pitchFamily="50" charset="-128"/>
                <a:cs typeface="Segoe UI" panose="020B0502040204020203" pitchFamily="34" charset="0"/>
              </a:rPr>
              <a:t>/</a:t>
            </a:r>
            <a:r>
              <a:rPr lang="ja-JP" altLang="en-US" sz="700" b="1" dirty="0">
                <a:latin typeface="游ゴシック" panose="020B0400000000000000" pitchFamily="50" charset="-128"/>
                <a:cs typeface="Segoe UI" panose="020B0502040204020203" pitchFamily="34" charset="0"/>
              </a:rPr>
              <a:t>タワー型兼用 </a:t>
            </a:r>
            <a:endParaRPr lang="en-US" altLang="ja-JP" sz="7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7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AMD Ryzen </a:t>
            </a:r>
            <a:r>
              <a:rPr lang="en-US" altLang="ja-JP" sz="700" b="1" dirty="0" err="1">
                <a:latin typeface="游ゴシック" panose="020B0400000000000000" pitchFamily="50" charset="-128"/>
                <a:ea typeface="游ゴシック" panose="020B0400000000000000" pitchFamily="50" charset="-128"/>
                <a:cs typeface="Segoe UI" panose="020B0502040204020203" pitchFamily="34" charset="0"/>
              </a:rPr>
              <a:t>Threadripper</a:t>
            </a:r>
            <a:r>
              <a:rPr lang="en-US" altLang="ja-JP" sz="700" b="1" dirty="0">
                <a:latin typeface="游ゴシック" panose="020B0400000000000000" pitchFamily="50" charset="-128"/>
                <a:ea typeface="游ゴシック" panose="020B0400000000000000" pitchFamily="50" charset="-128"/>
                <a:cs typeface="Segoe UI" panose="020B0502040204020203" pitchFamily="34" charset="0"/>
              </a:rPr>
              <a:t> PRO 7965WX (4.2-5.3GHz/24C/48T)</a:t>
            </a:r>
          </a:p>
          <a:p>
            <a:r>
              <a:rPr lang="ja-JP" altLang="en-US" sz="700" b="1" dirty="0">
                <a:latin typeface="游ゴシック" panose="020B0400000000000000" pitchFamily="50" charset="-128"/>
                <a:cs typeface="Segoe UI" panose="020B0502040204020203" pitchFamily="34" charset="0"/>
              </a:rPr>
              <a:t>■ 簡易水冷</a:t>
            </a:r>
            <a:r>
              <a:rPr lang="en-US" altLang="ja-JP" sz="700" b="1" dirty="0">
                <a:latin typeface="游ゴシック" panose="020B0400000000000000" pitchFamily="50" charset="-128"/>
                <a:cs typeface="Segoe UI" panose="020B0502040204020203" pitchFamily="34" charset="0"/>
              </a:rPr>
              <a:t>CPU</a:t>
            </a:r>
            <a:r>
              <a:rPr lang="ja-JP" altLang="en-US" sz="700" b="1" dirty="0">
                <a:latin typeface="游ゴシック" panose="020B0400000000000000" pitchFamily="50" charset="-128"/>
                <a:cs typeface="Segoe UI" panose="020B0502040204020203" pitchFamily="34" charset="0"/>
              </a:rPr>
              <a:t>クーラー （</a:t>
            </a:r>
            <a:r>
              <a:rPr lang="en-US" altLang="ja-JP" sz="700" b="1" dirty="0">
                <a:latin typeface="游ゴシック" panose="020B0400000000000000" pitchFamily="50" charset="-128"/>
                <a:cs typeface="Segoe UI" panose="020B0502040204020203" pitchFamily="34" charset="0"/>
              </a:rPr>
              <a:t>360mm</a:t>
            </a:r>
            <a:r>
              <a:rPr lang="ja-JP" altLang="en-US" sz="700" b="1" dirty="0">
                <a:latin typeface="游ゴシック" panose="020B0400000000000000" pitchFamily="50" charset="-128"/>
                <a:cs typeface="Segoe UI" panose="020B0502040204020203" pitchFamily="34" charset="0"/>
              </a:rPr>
              <a:t>）</a:t>
            </a:r>
            <a:endParaRPr lang="en-US" altLang="ja-JP" sz="7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700" b="1" dirty="0">
                <a:latin typeface="游ゴシック" panose="020B0400000000000000" pitchFamily="50" charset="-128"/>
                <a:cs typeface="Segoe UI" panose="020B0502040204020203" pitchFamily="34" charset="0"/>
              </a:rPr>
              <a:t>■ メモリ：</a:t>
            </a:r>
            <a:r>
              <a:rPr lang="en-US" altLang="ja-JP" sz="700" b="1" dirty="0">
                <a:latin typeface="游ゴシック" panose="020B0400000000000000" pitchFamily="50" charset="-128"/>
                <a:cs typeface="Segoe UI" panose="020B0502040204020203" pitchFamily="34" charset="0"/>
              </a:rPr>
              <a:t>256GB</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cs typeface="Segoe UI" panose="020B0502040204020203" pitchFamily="34" charset="0"/>
              </a:rPr>
              <a:t>32GB×8</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cs typeface="Segoe UI" panose="020B0502040204020203" pitchFamily="34" charset="0"/>
              </a:rPr>
              <a:t>DDR5-5600</a:t>
            </a:r>
            <a:r>
              <a:rPr lang="it-IT" altLang="ja-JP" sz="700" b="1" dirty="0">
                <a:latin typeface="游ゴシック" panose="020B0400000000000000" pitchFamily="50" charset="-128"/>
                <a:cs typeface="Segoe UI" panose="020B0502040204020203" pitchFamily="34" charset="0"/>
              </a:rPr>
              <a:t> </a:t>
            </a:r>
            <a:r>
              <a:rPr lang="it-IT" altLang="ja-JP" sz="600" b="1" dirty="0">
                <a:latin typeface="游ゴシック" panose="020B0400000000000000" pitchFamily="50" charset="-128"/>
                <a:cs typeface="Segoe UI" panose="020B0502040204020203" pitchFamily="34" charset="0"/>
              </a:rPr>
              <a:t>Registered ECC DIMM</a:t>
            </a:r>
            <a:r>
              <a:rPr lang="ja-JP" altLang="it-IT" sz="600" b="1" dirty="0">
                <a:latin typeface="游ゴシック" panose="020B0400000000000000" pitchFamily="50" charset="-128"/>
                <a:cs typeface="Segoe UI" panose="020B0502040204020203" pitchFamily="34" charset="0"/>
              </a:rPr>
              <a:t>（</a:t>
            </a:r>
            <a:r>
              <a:rPr lang="it-IT" altLang="ja-JP" sz="600" b="1" dirty="0">
                <a:latin typeface="游ゴシック" panose="020B0400000000000000" pitchFamily="50" charset="-128"/>
                <a:cs typeface="Segoe UI" panose="020B0502040204020203" pitchFamily="34" charset="0"/>
              </a:rPr>
              <a:t>1.2V/2RANK</a:t>
            </a:r>
            <a:r>
              <a:rPr lang="ja-JP" altLang="it-IT" sz="600" b="1" dirty="0">
                <a:latin typeface="游ゴシック" panose="020B0400000000000000" pitchFamily="50" charset="-128"/>
                <a:cs typeface="Segoe UI" panose="020B0502040204020203" pitchFamily="34" charset="0"/>
              </a:rPr>
              <a:t>）</a:t>
            </a:r>
            <a:endParaRPr lang="en-US" altLang="ja-JP" sz="700" b="1" dirty="0">
              <a:latin typeface="游ゴシック" panose="020B0400000000000000" pitchFamily="50" charset="-128"/>
              <a:cs typeface="Segoe UI" panose="020B0502040204020203" pitchFamily="34" charset="0"/>
            </a:endParaRPr>
          </a:p>
          <a:p>
            <a:r>
              <a:rPr lang="en-US" altLang="ja-JP" sz="700" b="1" dirty="0">
                <a:latin typeface="游ゴシック" panose="020B0400000000000000" pitchFamily="50" charset="-128"/>
                <a:cs typeface="Segoe UI" panose="020B0502040204020203" pitchFamily="34" charset="0"/>
              </a:rPr>
              <a:t>■ </a:t>
            </a:r>
            <a:r>
              <a:rPr lang="ja-JP" altLang="en-US" sz="700" b="1" dirty="0">
                <a:latin typeface="游ゴシック" panose="020B0400000000000000" pitchFamily="50" charset="-128"/>
                <a:cs typeface="Segoe UI" panose="020B0502040204020203" pitchFamily="34" charset="0"/>
              </a:rPr>
              <a:t>ストレージ </a:t>
            </a:r>
            <a:r>
              <a:rPr lang="en-US" altLang="ja-JP" sz="700" b="1" dirty="0">
                <a:latin typeface="游ゴシック" panose="020B0400000000000000" pitchFamily="50" charset="-128"/>
                <a:cs typeface="Segoe UI" panose="020B0502040204020203" pitchFamily="34" charset="0"/>
              </a:rPr>
              <a:t>1</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cs typeface="Segoe UI" panose="020B0502040204020203" pitchFamily="34" charset="0"/>
              </a:rPr>
              <a:t>4</a:t>
            </a:r>
            <a:r>
              <a:rPr lang="en-US" altLang="ja-JP" sz="700" b="1" dirty="0">
                <a:latin typeface="游ゴシック" panose="020B0400000000000000" pitchFamily="50" charset="-128"/>
                <a:cs typeface="Segoe UI" panose="020B0502040204020203" pitchFamily="34" charset="0"/>
                <a:sym typeface="Wingdings" panose="05000000000000000000" pitchFamily="2" charset="2"/>
              </a:rPr>
              <a:t>TB M.2 </a:t>
            </a:r>
            <a:r>
              <a:rPr lang="en-US" altLang="ja-JP" sz="700" b="1" dirty="0" err="1">
                <a:latin typeface="游ゴシック" panose="020B0400000000000000" pitchFamily="50" charset="-128"/>
                <a:cs typeface="Segoe UI" panose="020B0502040204020203" pitchFamily="34" charset="0"/>
                <a:sym typeface="Wingdings" panose="05000000000000000000" pitchFamily="2" charset="2"/>
              </a:rPr>
              <a:t>NVMe</a:t>
            </a:r>
            <a:r>
              <a:rPr lang="en-US" altLang="ja-JP" sz="700" b="1" dirty="0">
                <a:latin typeface="游ゴシック" panose="020B0400000000000000" pitchFamily="50" charset="-128"/>
                <a:cs typeface="Segoe UI" panose="020B0502040204020203" pitchFamily="34" charset="0"/>
                <a:sym typeface="Wingdings" panose="05000000000000000000" pitchFamily="2" charset="2"/>
              </a:rPr>
              <a:t> SSD   </a:t>
            </a:r>
          </a:p>
          <a:p>
            <a:r>
              <a:rPr lang="en-US" altLang="ja-JP" sz="700" b="1" dirty="0">
                <a:latin typeface="游ゴシック" panose="020B0400000000000000" pitchFamily="50" charset="-128"/>
                <a:cs typeface="Segoe UI" panose="020B0502040204020203" pitchFamily="34" charset="0"/>
              </a:rPr>
              <a:t>■ </a:t>
            </a:r>
            <a:r>
              <a:rPr lang="ja-JP" altLang="en-US" sz="700" b="1" dirty="0">
                <a:latin typeface="游ゴシック" panose="020B0400000000000000" pitchFamily="50" charset="-128"/>
                <a:cs typeface="Segoe UI" panose="020B0502040204020203" pitchFamily="34" charset="0"/>
              </a:rPr>
              <a:t>ストレージ </a:t>
            </a:r>
            <a:r>
              <a:rPr lang="en-US" altLang="ja-JP" sz="700" b="1" dirty="0">
                <a:latin typeface="游ゴシック" panose="020B0400000000000000" pitchFamily="50" charset="-128"/>
                <a:cs typeface="Segoe UI" panose="020B0502040204020203" pitchFamily="34" charset="0"/>
              </a:rPr>
              <a:t>2</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cs typeface="Segoe UI" panose="020B0502040204020203" pitchFamily="34" charset="0"/>
                <a:sym typeface="Wingdings" panose="05000000000000000000" pitchFamily="2" charset="2"/>
              </a:rPr>
              <a:t>16TB SATA  </a:t>
            </a:r>
            <a:r>
              <a:rPr lang="ja-JP" altLang="en-US" sz="700" b="1" dirty="0">
                <a:latin typeface="游ゴシック" panose="020B0400000000000000" pitchFamily="50" charset="-128"/>
                <a:cs typeface="Segoe UI" panose="020B0502040204020203" pitchFamily="34" charset="0"/>
                <a:sym typeface="Wingdings" panose="05000000000000000000" pitchFamily="2" charset="2"/>
              </a:rPr>
              <a:t>高耐久</a:t>
            </a:r>
            <a:r>
              <a:rPr lang="en-US" altLang="ja-JP" sz="700" b="1" dirty="0">
                <a:latin typeface="游ゴシック" panose="020B0400000000000000" pitchFamily="50" charset="-128"/>
                <a:cs typeface="Segoe UI" panose="020B0502040204020203" pitchFamily="34" charset="0"/>
                <a:sym typeface="Wingdings" panose="05000000000000000000" pitchFamily="2" charset="2"/>
              </a:rPr>
              <a:t>HDD MTBF=250</a:t>
            </a:r>
            <a:r>
              <a:rPr lang="ja-JP" altLang="en-US" sz="700" b="1" dirty="0">
                <a:latin typeface="游ゴシック" panose="020B0400000000000000" pitchFamily="50" charset="-128"/>
                <a:cs typeface="Segoe UI" panose="020B0502040204020203" pitchFamily="34" charset="0"/>
                <a:sym typeface="Wingdings" panose="05000000000000000000" pitchFamily="2" charset="2"/>
              </a:rPr>
              <a:t>万時間　</a:t>
            </a:r>
            <a:endParaRPr lang="en-US" altLang="ja-JP" sz="700" b="1" dirty="0">
              <a:latin typeface="游ゴシック" panose="020B0400000000000000" pitchFamily="50" charset="-128"/>
              <a:cs typeface="Segoe UI" panose="020B0502040204020203" pitchFamily="34" charset="0"/>
              <a:sym typeface="Wingdings" panose="05000000000000000000" pitchFamily="2" charset="2"/>
            </a:endParaRPr>
          </a:p>
          <a:p>
            <a:r>
              <a:rPr lang="ja-JP" altLang="en-US" sz="700" b="1" dirty="0">
                <a:latin typeface="游ゴシック" panose="020B0400000000000000" pitchFamily="50" charset="-128"/>
                <a:cs typeface="Segoe UI" panose="020B0502040204020203" pitchFamily="34" charset="0"/>
              </a:rPr>
              <a:t>■ </a:t>
            </a:r>
            <a:r>
              <a:rPr lang="en-US" altLang="ja-JP" sz="700" b="1" dirty="0">
                <a:latin typeface="游ゴシック" panose="020B0400000000000000" pitchFamily="50" charset="-128"/>
                <a:cs typeface="Segoe UI" panose="020B0502040204020203" pitchFamily="34" charset="0"/>
              </a:rPr>
              <a:t>GPU</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cs typeface="Segoe UI" panose="020B0502040204020203" pitchFamily="34" charset="0"/>
              </a:rPr>
              <a:t>【2GPU】NVIDIA RTX PRO 4500 Blackwell 32GB  GDDR7 ECC</a:t>
            </a:r>
          </a:p>
          <a:p>
            <a:r>
              <a:rPr lang="ja-JP" altLang="en-US" sz="700" b="1" dirty="0">
                <a:latin typeface="游ゴシック" panose="020B0400000000000000" pitchFamily="50" charset="-128"/>
                <a:cs typeface="Segoe UI" panose="020B0502040204020203" pitchFamily="34" charset="0"/>
              </a:rPr>
              <a:t>■ 電源</a:t>
            </a:r>
            <a:r>
              <a:rPr lang="ja-JP" altLang="en-US" sz="700" b="1" dirty="0">
                <a:latin typeface="游ゴシック" panose="020B0400000000000000" pitchFamily="50" charset="-128"/>
                <a:cs typeface="Segoe UI" panose="020B0502040204020203" pitchFamily="34" charset="0"/>
                <a:sym typeface="Wingdings" panose="05000000000000000000" pitchFamily="2" charset="2"/>
              </a:rPr>
              <a:t>：</a:t>
            </a:r>
            <a:r>
              <a:rPr lang="en-US" altLang="ja-JP" sz="700" b="1" dirty="0">
                <a:latin typeface="游ゴシック" panose="020B0400000000000000" pitchFamily="50" charset="-128"/>
                <a:cs typeface="Segoe UI" panose="020B0502040204020203" pitchFamily="34" charset="0"/>
              </a:rPr>
              <a:t>1200W/100V</a:t>
            </a:r>
            <a:r>
              <a:rPr lang="ja-JP" altLang="en-US" sz="700" b="1" dirty="0">
                <a:latin typeface="游ゴシック" panose="020B0400000000000000" pitchFamily="50" charset="-128"/>
                <a:cs typeface="Segoe UI" panose="020B0502040204020203" pitchFamily="34" charset="0"/>
              </a:rPr>
              <a:t>（</a:t>
            </a:r>
            <a:r>
              <a:rPr lang="en-US" altLang="ja-JP" sz="700" b="1" dirty="0">
                <a:latin typeface="游ゴシック" panose="020B0400000000000000" pitchFamily="50" charset="-128"/>
                <a:cs typeface="Segoe UI" panose="020B0502040204020203" pitchFamily="34" charset="0"/>
              </a:rPr>
              <a:t>80 Plus Platinum</a:t>
            </a:r>
            <a:r>
              <a:rPr lang="ja-JP" altLang="en-US" sz="700" b="1" dirty="0">
                <a:latin typeface="游ゴシック" panose="020B0400000000000000" pitchFamily="50" charset="-128"/>
                <a:cs typeface="Segoe UI" panose="020B0502040204020203" pitchFamily="34" charset="0"/>
              </a:rPr>
              <a:t>認証）</a:t>
            </a:r>
            <a:endParaRPr lang="en-US" altLang="ja-JP" sz="700" b="1" dirty="0">
              <a:latin typeface="游ゴシック" panose="020B0400000000000000" pitchFamily="50" charset="-128"/>
              <a:cs typeface="Segoe UI" panose="020B0502040204020203" pitchFamily="34" charset="0"/>
            </a:endParaRPr>
          </a:p>
          <a:p>
            <a:r>
              <a:rPr lang="en-US" altLang="ja-JP" sz="700" b="1" dirty="0">
                <a:latin typeface="游ゴシック" panose="020B0400000000000000" pitchFamily="50" charset="-128"/>
                <a:cs typeface="Segoe UI" panose="020B0502040204020203" pitchFamily="34" charset="0"/>
              </a:rPr>
              <a:t>■ OS</a:t>
            </a:r>
            <a:r>
              <a:rPr lang="ja-JP" altLang="en-US" sz="700" b="1" dirty="0">
                <a:latin typeface="游ゴシック" panose="020B0400000000000000" pitchFamily="50" charset="-128"/>
                <a:cs typeface="Segoe UI" panose="020B0502040204020203" pitchFamily="34" charset="0"/>
              </a:rPr>
              <a:t>： オプション</a:t>
            </a:r>
            <a:endParaRPr lang="en-US" altLang="ja-JP" sz="700" b="1" dirty="0">
              <a:latin typeface="游ゴシック" panose="020B0400000000000000" pitchFamily="50" charset="-128"/>
              <a:cs typeface="Segoe UI" panose="020B0502040204020203" pitchFamily="34" charset="0"/>
            </a:endParaRPr>
          </a:p>
          <a:p>
            <a:r>
              <a:rPr lang="ja-JP" altLang="en-US" sz="700" b="1" dirty="0">
                <a:latin typeface="游ゴシック" panose="020B0400000000000000" pitchFamily="50" charset="-128"/>
                <a:cs typeface="Segoe UI" panose="020B0502040204020203" pitchFamily="34" charset="0"/>
              </a:rPr>
              <a:t>■ </a:t>
            </a:r>
            <a:r>
              <a:rPr lang="en-US" altLang="ja-JP" sz="700" b="1" dirty="0">
                <a:latin typeface="游ゴシック" panose="020B0400000000000000" pitchFamily="50" charset="-128"/>
                <a:cs typeface="Segoe UI" panose="020B0502040204020203" pitchFamily="34" charset="0"/>
              </a:rPr>
              <a:t>3</a:t>
            </a:r>
            <a:r>
              <a:rPr lang="ja-JP" altLang="en-US" sz="700" b="1" dirty="0">
                <a:latin typeface="游ゴシック" panose="020B0400000000000000" pitchFamily="50" charset="-128"/>
                <a:cs typeface="Segoe UI" panose="020B0502040204020203" pitchFamily="34" charset="0"/>
              </a:rPr>
              <a:t>年間センドバック方式ハードウェア保証</a:t>
            </a:r>
          </a:p>
        </p:txBody>
      </p:sp>
      <p:grpSp>
        <p:nvGrpSpPr>
          <p:cNvPr id="115" name="グループ化 114">
            <a:extLst>
              <a:ext uri="{FF2B5EF4-FFF2-40B4-BE49-F238E27FC236}">
                <a16:creationId xmlns:a16="http://schemas.microsoft.com/office/drawing/2014/main" id="{7376964D-3406-0C37-8DD8-F429A31744C7}"/>
              </a:ext>
            </a:extLst>
          </p:cNvPr>
          <p:cNvGrpSpPr/>
          <p:nvPr/>
        </p:nvGrpSpPr>
        <p:grpSpPr>
          <a:xfrm>
            <a:off x="515808" y="9648000"/>
            <a:ext cx="6640513" cy="916840"/>
            <a:chOff x="-7608717" y="7150543"/>
            <a:chExt cx="6640513" cy="916840"/>
          </a:xfrm>
        </p:grpSpPr>
        <p:cxnSp>
          <p:nvCxnSpPr>
            <p:cNvPr id="38" name="AutoShape 6">
              <a:extLst>
                <a:ext uri="{FF2B5EF4-FFF2-40B4-BE49-F238E27FC236}">
                  <a16:creationId xmlns:a16="http://schemas.microsoft.com/office/drawing/2014/main" id="{3A6F08A2-3A2B-1EC9-A507-64198FFA39F1}"/>
                </a:ext>
              </a:extLst>
            </p:cNvPr>
            <p:cNvCxnSpPr>
              <a:cxnSpLocks noChangeShapeType="1"/>
            </p:cNvCxnSpPr>
            <p:nvPr/>
          </p:nvCxnSpPr>
          <p:spPr bwMode="auto">
            <a:xfrm>
              <a:off x="-5579795" y="7209848"/>
              <a:ext cx="46080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14" name="グループ化 113">
              <a:extLst>
                <a:ext uri="{FF2B5EF4-FFF2-40B4-BE49-F238E27FC236}">
                  <a16:creationId xmlns:a16="http://schemas.microsoft.com/office/drawing/2014/main" id="{619C2D0E-2BC2-F333-E903-CD16622B9774}"/>
                </a:ext>
              </a:extLst>
            </p:cNvPr>
            <p:cNvGrpSpPr/>
            <p:nvPr/>
          </p:nvGrpSpPr>
          <p:grpSpPr>
            <a:xfrm>
              <a:off x="-5508000" y="7292398"/>
              <a:ext cx="4466388" cy="207962"/>
              <a:chOff x="-5583067" y="7292398"/>
              <a:chExt cx="4466388" cy="207962"/>
            </a:xfrm>
          </p:grpSpPr>
          <p:sp>
            <p:nvSpPr>
              <p:cNvPr id="37" name="WordArt 5">
                <a:extLst>
                  <a:ext uri="{FF2B5EF4-FFF2-40B4-BE49-F238E27FC236}">
                    <a16:creationId xmlns:a16="http://schemas.microsoft.com/office/drawing/2014/main" id="{9B0F5CAA-D3FE-319E-808F-CD695A245410}"/>
                  </a:ext>
                </a:extLst>
              </p:cNvPr>
              <p:cNvSpPr>
                <a:spLocks noChangeArrowheads="1" noChangeShapeType="1" noTextEdit="1"/>
              </p:cNvSpPr>
              <p:nvPr/>
            </p:nvSpPr>
            <p:spPr bwMode="auto">
              <a:xfrm>
                <a:off x="-5583067" y="7301923"/>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9" name="AutoShape 7">
                <a:extLst>
                  <a:ext uri="{FF2B5EF4-FFF2-40B4-BE49-F238E27FC236}">
                    <a16:creationId xmlns:a16="http://schemas.microsoft.com/office/drawing/2014/main" id="{7CE14417-769E-AB63-A4E3-2BB072C373C3}"/>
                  </a:ext>
                </a:extLst>
              </p:cNvPr>
              <p:cNvSpPr>
                <a:spLocks noChangeArrowheads="1"/>
              </p:cNvSpPr>
              <p:nvPr/>
            </p:nvSpPr>
            <p:spPr bwMode="auto">
              <a:xfrm>
                <a:off x="-2736679" y="7292398"/>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0" name="AutoShape 1853">
                <a:extLst>
                  <a:ext uri="{FF2B5EF4-FFF2-40B4-BE49-F238E27FC236}">
                    <a16:creationId xmlns:a16="http://schemas.microsoft.com/office/drawing/2014/main" id="{015D52B3-593F-07AA-402F-402E27D28D46}"/>
                  </a:ext>
                </a:extLst>
              </p:cNvPr>
              <p:cNvSpPr>
                <a:spLocks noChangeArrowheads="1" noChangeShapeType="1" noTextEdit="1"/>
              </p:cNvSpPr>
              <p:nvPr/>
            </p:nvSpPr>
            <p:spPr bwMode="auto">
              <a:xfrm>
                <a:off x="-2339804" y="7340023"/>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41" name="Picture 9">
                <a:extLst>
                  <a:ext uri="{FF2B5EF4-FFF2-40B4-BE49-F238E27FC236}">
                    <a16:creationId xmlns:a16="http://schemas.microsoft.com/office/drawing/2014/main" id="{773EF6F0-9AC7-4385-3740-DCB2DDBDEA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10577" t="10135" r="74142" b="56683"/>
              <a:stretch>
                <a:fillRect/>
              </a:stretch>
            </p:blipFill>
            <p:spPr bwMode="auto">
              <a:xfrm>
                <a:off x="-2619204" y="7325735"/>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10">
                <a:extLst>
                  <a:ext uri="{FF2B5EF4-FFF2-40B4-BE49-F238E27FC236}">
                    <a16:creationId xmlns:a16="http://schemas.microsoft.com/office/drawing/2014/main" id="{522CF7D7-8433-E60C-1CA5-EAFBA463D428}"/>
                  </a:ext>
                </a:extLst>
              </p:cNvPr>
              <p:cNvGrpSpPr>
                <a:grpSpLocks/>
              </p:cNvGrpSpPr>
              <p:nvPr/>
            </p:nvGrpSpPr>
            <p:grpSpPr bwMode="auto">
              <a:xfrm>
                <a:off x="-1442867" y="7333673"/>
                <a:ext cx="241300" cy="117475"/>
                <a:chOff x="10182" y="14961"/>
                <a:chExt cx="381" cy="184"/>
              </a:xfrm>
            </p:grpSpPr>
            <p:sp>
              <p:nvSpPr>
                <p:cNvPr id="43" name="AutoShape 11">
                  <a:extLst>
                    <a:ext uri="{FF2B5EF4-FFF2-40B4-BE49-F238E27FC236}">
                      <a16:creationId xmlns:a16="http://schemas.microsoft.com/office/drawing/2014/main" id="{3DE9D53B-6DDD-6E87-8A6A-40D9D2472682}"/>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4" name="AutoShape 1853">
                  <a:extLst>
                    <a:ext uri="{FF2B5EF4-FFF2-40B4-BE49-F238E27FC236}">
                      <a16:creationId xmlns:a16="http://schemas.microsoft.com/office/drawing/2014/main" id="{2AD79198-C5FF-4689-E358-BBB55D46EDBC}"/>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grpSp>
          <p:nvGrpSpPr>
            <p:cNvPr id="98" name="Group 30">
              <a:extLst>
                <a:ext uri="{FF2B5EF4-FFF2-40B4-BE49-F238E27FC236}">
                  <a16:creationId xmlns:a16="http://schemas.microsoft.com/office/drawing/2014/main" id="{0A9B67EA-5374-E42D-F54D-B88D9ED9C52D}"/>
                </a:ext>
              </a:extLst>
            </p:cNvPr>
            <p:cNvGrpSpPr>
              <a:grpSpLocks/>
            </p:cNvGrpSpPr>
            <p:nvPr/>
          </p:nvGrpSpPr>
          <p:grpSpPr bwMode="auto">
            <a:xfrm>
              <a:off x="-7608717" y="7572069"/>
              <a:ext cx="6640513" cy="495314"/>
              <a:chOff x="620" y="14339"/>
              <a:chExt cx="10739" cy="800"/>
            </a:xfrm>
          </p:grpSpPr>
          <p:sp>
            <p:nvSpPr>
              <p:cNvPr id="103" name="Rectangle 31">
                <a:extLst>
                  <a:ext uri="{FF2B5EF4-FFF2-40B4-BE49-F238E27FC236}">
                    <a16:creationId xmlns:a16="http://schemas.microsoft.com/office/drawing/2014/main" id="{1B71556D-534C-A86E-CB58-DAAD1B26C031}"/>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104" name="Group 32">
                <a:extLst>
                  <a:ext uri="{FF2B5EF4-FFF2-40B4-BE49-F238E27FC236}">
                    <a16:creationId xmlns:a16="http://schemas.microsoft.com/office/drawing/2014/main" id="{2EC81C86-811F-12FE-C5C6-542045E8334E}"/>
                  </a:ext>
                </a:extLst>
              </p:cNvPr>
              <p:cNvGrpSpPr>
                <a:grpSpLocks/>
              </p:cNvGrpSpPr>
              <p:nvPr/>
            </p:nvGrpSpPr>
            <p:grpSpPr bwMode="auto">
              <a:xfrm>
                <a:off x="646" y="14339"/>
                <a:ext cx="10713" cy="800"/>
                <a:chOff x="857" y="14103"/>
                <a:chExt cx="10476" cy="782"/>
              </a:xfrm>
            </p:grpSpPr>
            <p:sp>
              <p:nvSpPr>
                <p:cNvPr id="105" name="Rectangle 33">
                  <a:extLst>
                    <a:ext uri="{FF2B5EF4-FFF2-40B4-BE49-F238E27FC236}">
                      <a16:creationId xmlns:a16="http://schemas.microsoft.com/office/drawing/2014/main" id="{B8B04ABA-A884-CDA3-8E93-BA791E118196}"/>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106" name="Group 34">
                  <a:extLst>
                    <a:ext uri="{FF2B5EF4-FFF2-40B4-BE49-F238E27FC236}">
                      <a16:creationId xmlns:a16="http://schemas.microsoft.com/office/drawing/2014/main" id="{69BEF451-5A99-25A6-0AB0-F95BCCE08A39}"/>
                    </a:ext>
                  </a:extLst>
                </p:cNvPr>
                <p:cNvGrpSpPr>
                  <a:grpSpLocks/>
                </p:cNvGrpSpPr>
                <p:nvPr/>
              </p:nvGrpSpPr>
              <p:grpSpPr bwMode="auto">
                <a:xfrm>
                  <a:off x="857" y="14178"/>
                  <a:ext cx="10476" cy="707"/>
                  <a:chOff x="1041" y="14434"/>
                  <a:chExt cx="9873" cy="666"/>
                </a:xfrm>
              </p:grpSpPr>
              <p:sp>
                <p:nvSpPr>
                  <p:cNvPr id="107" name="Rectangle 35">
                    <a:extLst>
                      <a:ext uri="{FF2B5EF4-FFF2-40B4-BE49-F238E27FC236}">
                        <a16:creationId xmlns:a16="http://schemas.microsoft.com/office/drawing/2014/main" id="{7E922BEC-EA72-8F27-B981-8A8FDEECFEE1}"/>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8" name="WordArt 36">
                    <a:extLst>
                      <a:ext uri="{FF2B5EF4-FFF2-40B4-BE49-F238E27FC236}">
                        <a16:creationId xmlns:a16="http://schemas.microsoft.com/office/drawing/2014/main" id="{EF934DBA-73EA-6DDC-969B-21D95F21A776}"/>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109" name="Group 37">
                    <a:extLst>
                      <a:ext uri="{FF2B5EF4-FFF2-40B4-BE49-F238E27FC236}">
                        <a16:creationId xmlns:a16="http://schemas.microsoft.com/office/drawing/2014/main" id="{07158C84-3AE8-0EEE-F0E7-8E17EC0D38EE}"/>
                      </a:ext>
                    </a:extLst>
                  </p:cNvPr>
                  <p:cNvGrpSpPr>
                    <a:grpSpLocks/>
                  </p:cNvGrpSpPr>
                  <p:nvPr/>
                </p:nvGrpSpPr>
                <p:grpSpPr bwMode="auto">
                  <a:xfrm>
                    <a:off x="1082" y="14767"/>
                    <a:ext cx="9778" cy="333"/>
                    <a:chOff x="1082" y="14971"/>
                    <a:chExt cx="9667" cy="460"/>
                  </a:xfrm>
                </p:grpSpPr>
                <p:sp>
                  <p:nvSpPr>
                    <p:cNvPr id="110" name="WordArt 38">
                      <a:extLst>
                        <a:ext uri="{FF2B5EF4-FFF2-40B4-BE49-F238E27FC236}">
                          <a16:creationId xmlns:a16="http://schemas.microsoft.com/office/drawing/2014/main" id="{78902465-BB07-7E19-BCA3-39E7FB90B02C}"/>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111" name="WordArt 39">
                      <a:extLst>
                        <a:ext uri="{FF2B5EF4-FFF2-40B4-BE49-F238E27FC236}">
                          <a16:creationId xmlns:a16="http://schemas.microsoft.com/office/drawing/2014/main" id="{A12D7477-C83C-97C0-47B6-EAD01289C9C2}"/>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pic>
          <p:nvPicPr>
            <p:cNvPr id="113" name="Picture 14">
              <a:extLst>
                <a:ext uri="{FF2B5EF4-FFF2-40B4-BE49-F238E27FC236}">
                  <a16:creationId xmlns:a16="http://schemas.microsoft.com/office/drawing/2014/main" id="{023653C6-3472-1394-3F2C-8DAD47819D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2640" y="7150543"/>
              <a:ext cx="1958799" cy="43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0" name="図 139">
            <a:extLst>
              <a:ext uri="{FF2B5EF4-FFF2-40B4-BE49-F238E27FC236}">
                <a16:creationId xmlns:a16="http://schemas.microsoft.com/office/drawing/2014/main" id="{00A30CB4-ED5B-9E43-0BAF-21BD23D60C98}"/>
              </a:ext>
            </a:extLst>
          </p:cNvPr>
          <p:cNvPicPr>
            <a:picLocks noChangeAspect="1"/>
          </p:cNvPicPr>
          <p:nvPr/>
        </p:nvPicPr>
        <p:blipFill>
          <a:blip r:embed="rId11">
            <a:extLst>
              <a:ext uri="{28A0092B-C50C-407E-A947-70E740481C1C}">
                <a14:useLocalDpi xmlns:a14="http://schemas.microsoft.com/office/drawing/2010/main" val="0"/>
              </a:ext>
            </a:extLst>
          </a:blip>
          <a:srcRect l="12634" r="10745"/>
          <a:stretch>
            <a:fillRect/>
          </a:stretch>
        </p:blipFill>
        <p:spPr>
          <a:xfrm>
            <a:off x="638526" y="7513556"/>
            <a:ext cx="1185567" cy="1547295"/>
          </a:xfrm>
          <a:prstGeom prst="rect">
            <a:avLst/>
          </a:prstGeom>
        </p:spPr>
      </p:pic>
      <p:pic>
        <p:nvPicPr>
          <p:cNvPr id="142" name="図 141">
            <a:extLst>
              <a:ext uri="{FF2B5EF4-FFF2-40B4-BE49-F238E27FC236}">
                <a16:creationId xmlns:a16="http://schemas.microsoft.com/office/drawing/2014/main" id="{BAB4BEEF-E1DB-9429-20C9-84A38833D7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26613" y="7590319"/>
            <a:ext cx="1030402" cy="312299"/>
          </a:xfrm>
          <a:prstGeom prst="rect">
            <a:avLst/>
          </a:prstGeom>
        </p:spPr>
      </p:pic>
      <p:pic>
        <p:nvPicPr>
          <p:cNvPr id="147" name="図 146">
            <a:extLst>
              <a:ext uri="{FF2B5EF4-FFF2-40B4-BE49-F238E27FC236}">
                <a16:creationId xmlns:a16="http://schemas.microsoft.com/office/drawing/2014/main" id="{0D3739CF-02B0-8B8F-C134-75C4FCF67DB6}"/>
              </a:ext>
            </a:extLst>
          </p:cNvPr>
          <p:cNvPicPr>
            <a:picLocks noChangeAspect="1"/>
          </p:cNvPicPr>
          <p:nvPr/>
        </p:nvPicPr>
        <p:blipFill>
          <a:blip r:embed="rId13">
            <a:extLst>
              <a:ext uri="{28A0092B-C50C-407E-A947-70E740481C1C}">
                <a14:useLocalDpi xmlns:a14="http://schemas.microsoft.com/office/drawing/2010/main" val="0"/>
              </a:ext>
            </a:extLst>
          </a:blip>
          <a:srcRect t="22165" b="16716"/>
          <a:stretch>
            <a:fillRect/>
          </a:stretch>
        </p:blipFill>
        <p:spPr>
          <a:xfrm>
            <a:off x="541130" y="4371560"/>
            <a:ext cx="2051291" cy="1253738"/>
          </a:xfrm>
          <a:prstGeom prst="rect">
            <a:avLst/>
          </a:prstGeom>
        </p:spPr>
      </p:pic>
      <p:sp>
        <p:nvSpPr>
          <p:cNvPr id="148" name="テキスト ボックス 147">
            <a:extLst>
              <a:ext uri="{FF2B5EF4-FFF2-40B4-BE49-F238E27FC236}">
                <a16:creationId xmlns:a16="http://schemas.microsoft.com/office/drawing/2014/main" id="{C716281F-FB63-56D1-647B-1C6CE2DE4540}"/>
              </a:ext>
            </a:extLst>
          </p:cNvPr>
          <p:cNvSpPr txBox="1"/>
          <p:nvPr/>
        </p:nvSpPr>
        <p:spPr>
          <a:xfrm>
            <a:off x="460223" y="3696825"/>
            <a:ext cx="2724229" cy="461665"/>
          </a:xfrm>
          <a:prstGeom prst="rect">
            <a:avLst/>
          </a:prstGeom>
          <a:noFill/>
          <a:ln>
            <a:noFill/>
          </a:ln>
        </p:spPr>
        <p:txBody>
          <a:bodyPr wrap="square" rtlCol="0">
            <a:spAutoFit/>
          </a:bodyPr>
          <a:lstStyle/>
          <a:p>
            <a:r>
              <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Applied  CERVO </a:t>
            </a:r>
            <a:r>
              <a:rPr kumimoji="1" lang="ja-JP" altLang="en-US"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Grasta</a:t>
            </a:r>
          </a:p>
          <a:p>
            <a:r>
              <a:rPr kumimoji="1" lang="ja-JP" altLang="en-US"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for  Cryo-EM</a:t>
            </a:r>
            <a:r>
              <a:rPr kumimoji="1" lang="ja-JP" altLang="en-US"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analysis</a:t>
            </a:r>
          </a:p>
        </p:txBody>
      </p:sp>
      <p:grpSp>
        <p:nvGrpSpPr>
          <p:cNvPr id="154" name="グループ化 153">
            <a:extLst>
              <a:ext uri="{FF2B5EF4-FFF2-40B4-BE49-F238E27FC236}">
                <a16:creationId xmlns:a16="http://schemas.microsoft.com/office/drawing/2014/main" id="{6474A0FF-C161-59E2-62A6-120C417A0D4D}"/>
              </a:ext>
            </a:extLst>
          </p:cNvPr>
          <p:cNvGrpSpPr>
            <a:grpSpLocks noChangeAspect="1"/>
          </p:cNvGrpSpPr>
          <p:nvPr/>
        </p:nvGrpSpPr>
        <p:grpSpPr>
          <a:xfrm>
            <a:off x="2100749" y="4717274"/>
            <a:ext cx="1260000" cy="1260000"/>
            <a:chOff x="-2977526" y="5491030"/>
            <a:chExt cx="1779934" cy="1779934"/>
          </a:xfrm>
          <a:scene3d>
            <a:camera prst="isometricRightUp">
              <a:rot lat="600000" lon="21000000" rev="450000"/>
            </a:camera>
            <a:lightRig rig="threePt" dir="t"/>
          </a:scene3d>
        </p:grpSpPr>
        <p:pic>
          <p:nvPicPr>
            <p:cNvPr id="150" name="図 149">
              <a:extLst>
                <a:ext uri="{FF2B5EF4-FFF2-40B4-BE49-F238E27FC236}">
                  <a16:creationId xmlns:a16="http://schemas.microsoft.com/office/drawing/2014/main" id="{0E0F96B9-F60A-7132-4FD0-225C7CF509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77526" y="5491030"/>
              <a:ext cx="1322734" cy="1322734"/>
            </a:xfrm>
            <a:prstGeom prst="rect">
              <a:avLst/>
            </a:prstGeom>
          </p:spPr>
        </p:pic>
        <p:pic>
          <p:nvPicPr>
            <p:cNvPr id="151" name="図 150">
              <a:extLst>
                <a:ext uri="{FF2B5EF4-FFF2-40B4-BE49-F238E27FC236}">
                  <a16:creationId xmlns:a16="http://schemas.microsoft.com/office/drawing/2014/main" id="{DA7489CD-5BCA-E019-EDCD-8280AF4C462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5126" y="5643430"/>
              <a:ext cx="1322734" cy="1322734"/>
            </a:xfrm>
            <a:prstGeom prst="rect">
              <a:avLst/>
            </a:prstGeom>
          </p:spPr>
        </p:pic>
        <p:pic>
          <p:nvPicPr>
            <p:cNvPr id="152" name="図 151">
              <a:extLst>
                <a:ext uri="{FF2B5EF4-FFF2-40B4-BE49-F238E27FC236}">
                  <a16:creationId xmlns:a16="http://schemas.microsoft.com/office/drawing/2014/main" id="{9B880697-C09D-095C-FEFB-7B3F844EDF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72726" y="5795830"/>
              <a:ext cx="1322734" cy="1322734"/>
            </a:xfrm>
            <a:prstGeom prst="rect">
              <a:avLst/>
            </a:prstGeom>
          </p:spPr>
        </p:pic>
        <p:pic>
          <p:nvPicPr>
            <p:cNvPr id="153" name="図 152">
              <a:extLst>
                <a:ext uri="{FF2B5EF4-FFF2-40B4-BE49-F238E27FC236}">
                  <a16:creationId xmlns:a16="http://schemas.microsoft.com/office/drawing/2014/main" id="{A5B3EF36-5EE2-CD6A-55B3-FAB3AE31BB7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0326" y="5948230"/>
              <a:ext cx="1322734" cy="1322734"/>
            </a:xfrm>
            <a:prstGeom prst="rect">
              <a:avLst/>
            </a:prstGeom>
          </p:spPr>
        </p:pic>
      </p:grpSp>
      <p:pic>
        <p:nvPicPr>
          <p:cNvPr id="1026" name="図 1059">
            <a:extLst>
              <a:ext uri="{FF2B5EF4-FFF2-40B4-BE49-F238E27FC236}">
                <a16:creationId xmlns:a16="http://schemas.microsoft.com/office/drawing/2014/main" id="{CD8EAD74-F3F2-E3C3-0C85-C9089EF1F4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7801" y="3685805"/>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154">
            <a:extLst>
              <a:ext uri="{FF2B5EF4-FFF2-40B4-BE49-F238E27FC236}">
                <a16:creationId xmlns:a16="http://schemas.microsoft.com/office/drawing/2014/main" id="{1BE035D9-096F-C1F5-CDEC-E749816C2EDC}"/>
              </a:ext>
            </a:extLst>
          </p:cNvPr>
          <p:cNvPicPr>
            <a:picLocks noChangeAspect="1"/>
          </p:cNvPicPr>
          <p:nvPr/>
        </p:nvPicPr>
        <p:blipFill>
          <a:blip r:embed="rId7"/>
          <a:stretch>
            <a:fillRect/>
          </a:stretch>
        </p:blipFill>
        <p:spPr>
          <a:xfrm>
            <a:off x="5382390" y="3693726"/>
            <a:ext cx="353191" cy="521031"/>
          </a:xfrm>
          <a:prstGeom prst="rect">
            <a:avLst/>
          </a:prstGeom>
        </p:spPr>
      </p:pic>
      <p:sp>
        <p:nvSpPr>
          <p:cNvPr id="157" name="テキスト ボックス 156">
            <a:extLst>
              <a:ext uri="{FF2B5EF4-FFF2-40B4-BE49-F238E27FC236}">
                <a16:creationId xmlns:a16="http://schemas.microsoft.com/office/drawing/2014/main" id="{1F2D6318-6C7E-68B0-338E-3022274C139E}"/>
              </a:ext>
            </a:extLst>
          </p:cNvPr>
          <p:cNvSpPr txBox="1"/>
          <p:nvPr/>
        </p:nvSpPr>
        <p:spPr>
          <a:xfrm>
            <a:off x="457300" y="5828942"/>
            <a:ext cx="2363637" cy="215444"/>
          </a:xfrm>
          <a:prstGeom prst="rect">
            <a:avLst/>
          </a:prstGeom>
          <a:noFill/>
        </p:spPr>
        <p:txBody>
          <a:bodyPr wrap="square" rtlCol="0">
            <a:spAutoFit/>
          </a:bodyPr>
          <a:lstStyle/>
          <a:p>
            <a:r>
              <a:rPr lang="en-US" altLang="ja-JP" sz="800" b="1" dirty="0">
                <a:solidFill>
                  <a:srgbClr val="76B900"/>
                </a:solidFill>
              </a:rPr>
              <a:t>NVIDIA RTX PRO™ 4500 Blackwell</a:t>
            </a:r>
          </a:p>
        </p:txBody>
      </p:sp>
      <p:sp>
        <p:nvSpPr>
          <p:cNvPr id="158" name="テキスト ボックス 157">
            <a:extLst>
              <a:ext uri="{FF2B5EF4-FFF2-40B4-BE49-F238E27FC236}">
                <a16:creationId xmlns:a16="http://schemas.microsoft.com/office/drawing/2014/main" id="{2F08EFE3-2730-351E-B715-BC82A850B3D7}"/>
              </a:ext>
            </a:extLst>
          </p:cNvPr>
          <p:cNvSpPr txBox="1"/>
          <p:nvPr/>
        </p:nvSpPr>
        <p:spPr>
          <a:xfrm>
            <a:off x="460223" y="6981586"/>
            <a:ext cx="2724229" cy="461665"/>
          </a:xfrm>
          <a:prstGeom prst="rect">
            <a:avLst/>
          </a:prstGeom>
          <a:noFill/>
          <a:ln>
            <a:noFill/>
          </a:ln>
        </p:spPr>
        <p:txBody>
          <a:bodyPr wrap="square" rtlCol="0">
            <a:spAutoFit/>
          </a:bodyPr>
          <a:lstStyle/>
          <a:p>
            <a:r>
              <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Applied  CERVO </a:t>
            </a:r>
            <a:r>
              <a:rPr kumimoji="1" lang="ja-JP" altLang="en-US"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Ryzen</a:t>
            </a:r>
            <a:endPar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for  Cryo-EM</a:t>
            </a:r>
            <a:r>
              <a:rPr kumimoji="1" lang="ja-JP" altLang="en-US"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i="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 analysis</a:t>
            </a:r>
          </a:p>
        </p:txBody>
      </p:sp>
      <p:grpSp>
        <p:nvGrpSpPr>
          <p:cNvPr id="159" name="グループ化 158">
            <a:extLst>
              <a:ext uri="{FF2B5EF4-FFF2-40B4-BE49-F238E27FC236}">
                <a16:creationId xmlns:a16="http://schemas.microsoft.com/office/drawing/2014/main" id="{7F8C6D56-17C6-A49E-CCA4-45188F618BE6}"/>
              </a:ext>
            </a:extLst>
          </p:cNvPr>
          <p:cNvGrpSpPr>
            <a:grpSpLocks noChangeAspect="1"/>
          </p:cNvGrpSpPr>
          <p:nvPr/>
        </p:nvGrpSpPr>
        <p:grpSpPr>
          <a:xfrm>
            <a:off x="1834217" y="8003616"/>
            <a:ext cx="1044234" cy="1044234"/>
            <a:chOff x="-2977526" y="5491030"/>
            <a:chExt cx="1475134" cy="1475134"/>
          </a:xfrm>
          <a:scene3d>
            <a:camera prst="isometricRightUp">
              <a:rot lat="600000" lon="21000000" rev="450000"/>
            </a:camera>
            <a:lightRig rig="threePt" dir="t"/>
          </a:scene3d>
        </p:grpSpPr>
        <p:pic>
          <p:nvPicPr>
            <p:cNvPr id="160" name="図 159">
              <a:extLst>
                <a:ext uri="{FF2B5EF4-FFF2-40B4-BE49-F238E27FC236}">
                  <a16:creationId xmlns:a16="http://schemas.microsoft.com/office/drawing/2014/main" id="{6157D55F-7847-14AC-49FF-F42204E8079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77526" y="5491030"/>
              <a:ext cx="1322734" cy="1322734"/>
            </a:xfrm>
            <a:prstGeom prst="rect">
              <a:avLst/>
            </a:prstGeom>
          </p:spPr>
        </p:pic>
        <p:pic>
          <p:nvPicPr>
            <p:cNvPr id="161" name="図 160">
              <a:extLst>
                <a:ext uri="{FF2B5EF4-FFF2-40B4-BE49-F238E27FC236}">
                  <a16:creationId xmlns:a16="http://schemas.microsoft.com/office/drawing/2014/main" id="{8C3B51A9-F96E-7EF1-67CC-97C8740366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5126" y="5643430"/>
              <a:ext cx="1322734" cy="1322734"/>
            </a:xfrm>
            <a:prstGeom prst="rect">
              <a:avLst/>
            </a:prstGeom>
          </p:spPr>
        </p:pic>
      </p:grpSp>
      <p:sp>
        <p:nvSpPr>
          <p:cNvPr id="164" name="テキスト ボックス 163">
            <a:extLst>
              <a:ext uri="{FF2B5EF4-FFF2-40B4-BE49-F238E27FC236}">
                <a16:creationId xmlns:a16="http://schemas.microsoft.com/office/drawing/2014/main" id="{D8DE170E-15B6-064C-9387-C4A6AF861B2D}"/>
              </a:ext>
            </a:extLst>
          </p:cNvPr>
          <p:cNvSpPr txBox="1"/>
          <p:nvPr/>
        </p:nvSpPr>
        <p:spPr>
          <a:xfrm>
            <a:off x="457300" y="9051697"/>
            <a:ext cx="2363637" cy="215444"/>
          </a:xfrm>
          <a:prstGeom prst="rect">
            <a:avLst/>
          </a:prstGeom>
          <a:noFill/>
        </p:spPr>
        <p:txBody>
          <a:bodyPr wrap="square" rtlCol="0">
            <a:spAutoFit/>
          </a:bodyPr>
          <a:lstStyle/>
          <a:p>
            <a:r>
              <a:rPr lang="en-US" altLang="ja-JP" sz="800" b="1" dirty="0">
                <a:solidFill>
                  <a:srgbClr val="76B900"/>
                </a:solidFill>
              </a:rPr>
              <a:t>NVIDIA RTX PRO™ 4500 Blackwell</a:t>
            </a:r>
          </a:p>
        </p:txBody>
      </p:sp>
      <p:pic>
        <p:nvPicPr>
          <p:cNvPr id="166" name="図 165">
            <a:extLst>
              <a:ext uri="{FF2B5EF4-FFF2-40B4-BE49-F238E27FC236}">
                <a16:creationId xmlns:a16="http://schemas.microsoft.com/office/drawing/2014/main" id="{F00ECB99-D03F-8BD8-61F7-C3867AD7090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2421" y="4218045"/>
            <a:ext cx="534833" cy="260189"/>
          </a:xfrm>
          <a:prstGeom prst="rect">
            <a:avLst/>
          </a:prstGeom>
        </p:spPr>
      </p:pic>
      <p:sp>
        <p:nvSpPr>
          <p:cNvPr id="167" name="テキスト ボックス 166">
            <a:extLst>
              <a:ext uri="{FF2B5EF4-FFF2-40B4-BE49-F238E27FC236}">
                <a16:creationId xmlns:a16="http://schemas.microsoft.com/office/drawing/2014/main" id="{ABFFC9EC-D539-237F-5D98-B341276EBAE0}"/>
              </a:ext>
            </a:extLst>
          </p:cNvPr>
          <p:cNvSpPr txBox="1"/>
          <p:nvPr/>
        </p:nvSpPr>
        <p:spPr>
          <a:xfrm>
            <a:off x="3327688" y="8698262"/>
            <a:ext cx="1709413"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  CERVO Ryzen </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Type-RT7PRO2 【2GPU】</a:t>
            </a:r>
            <a:r>
              <a:rPr lang="ja-JP" altLang="en-US"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70" name="Picture 3">
            <a:extLst>
              <a:ext uri="{FF2B5EF4-FFF2-40B4-BE49-F238E27FC236}">
                <a16:creationId xmlns:a16="http://schemas.microsoft.com/office/drawing/2014/main" id="{5192A403-DB20-4CF0-6B49-46659C04CA4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605" y="300620"/>
            <a:ext cx="1713027" cy="3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図 173">
            <a:extLst>
              <a:ext uri="{FF2B5EF4-FFF2-40B4-BE49-F238E27FC236}">
                <a16:creationId xmlns:a16="http://schemas.microsoft.com/office/drawing/2014/main" id="{AACB2847-C34B-65B0-7545-0C015297C81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642320" y="1952230"/>
            <a:ext cx="1420373" cy="946915"/>
          </a:xfrm>
          <a:prstGeom prst="rect">
            <a:avLst/>
          </a:prstGeom>
        </p:spPr>
      </p:pic>
    </p:spTree>
    <p:extLst>
      <p:ext uri="{BB962C8B-B14F-4D97-AF65-F5344CB8AC3E}">
        <p14:creationId xmlns:p14="http://schemas.microsoft.com/office/powerpoint/2010/main" val="34765413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4563</TotalTime>
  <Pages>0</Pages>
  <Words>490</Words>
  <Characters>0</Characters>
  <Application>Microsoft Office PowerPoint</Application>
  <DocSecurity>0</DocSecurity>
  <PresentationFormat>ユーザー設定</PresentationFormat>
  <Lines>0</Lines>
  <Paragraphs>57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Yu Gothic UI</vt:lpstr>
      <vt:lpstr>ヒラギノ角ゴ4</vt:lpstr>
      <vt:lpstr>ヒラギノ角ゴ5</vt:lpstr>
      <vt:lpstr>ヒラギノ角ゴ6</vt:lpstr>
      <vt:lpstr>游ゴシック</vt:lpstr>
      <vt:lpstr>游ゴシック Light</vt:lpstr>
      <vt:lpstr>Arial</vt:lpstr>
      <vt:lpstr>Office テーマ</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圭祐 根尾</cp:lastModifiedBy>
  <cp:revision>1468</cp:revision>
  <dcterms:created xsi:type="dcterms:W3CDTF">2015-08-26T04:11:00Z</dcterms:created>
  <dcterms:modified xsi:type="dcterms:W3CDTF">2025-09-14T15:23:43Z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